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6"/>
  </p:notesMasterIdLst>
  <p:handoutMasterIdLst>
    <p:handoutMasterId r:id="rId37"/>
  </p:handoutMasterIdLst>
  <p:sldIdLst>
    <p:sldId id="281" r:id="rId5"/>
    <p:sldId id="293" r:id="rId6"/>
    <p:sldId id="256" r:id="rId7"/>
    <p:sldId id="276" r:id="rId8"/>
    <p:sldId id="258" r:id="rId9"/>
    <p:sldId id="259" r:id="rId10"/>
    <p:sldId id="260" r:id="rId11"/>
    <p:sldId id="261" r:id="rId12"/>
    <p:sldId id="294" r:id="rId13"/>
    <p:sldId id="295" r:id="rId14"/>
    <p:sldId id="265" r:id="rId15"/>
    <p:sldId id="266" r:id="rId16"/>
    <p:sldId id="277" r:id="rId17"/>
    <p:sldId id="267" r:id="rId18"/>
    <p:sldId id="278" r:id="rId19"/>
    <p:sldId id="279" r:id="rId20"/>
    <p:sldId id="270" r:id="rId21"/>
    <p:sldId id="286" r:id="rId22"/>
    <p:sldId id="280" r:id="rId23"/>
    <p:sldId id="296" r:id="rId24"/>
    <p:sldId id="284" r:id="rId25"/>
    <p:sldId id="285" r:id="rId26"/>
    <p:sldId id="287" r:id="rId27"/>
    <p:sldId id="288" r:id="rId28"/>
    <p:sldId id="289" r:id="rId29"/>
    <p:sldId id="290" r:id="rId30"/>
    <p:sldId id="291" r:id="rId31"/>
    <p:sldId id="292" r:id="rId32"/>
    <p:sldId id="268" r:id="rId33"/>
    <p:sldId id="269" r:id="rId34"/>
    <p:sldId id="283" r:id="rId35"/>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932D6-B2B2-485E-AB84-26FE0E43BCB5}" v="18" dt="2020-12-07T09:46:38.690"/>
    <p1510:client id="{E27430EA-7A93-49D3-A67F-E3624EDF4742}" v="30" dt="2020-12-06T19:08:47.59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341" autoAdjust="0"/>
  </p:normalViewPr>
  <p:slideViewPr>
    <p:cSldViewPr snapToGrid="0">
      <p:cViewPr varScale="1">
        <p:scale>
          <a:sx n="77" d="100"/>
          <a:sy n="77" d="100"/>
        </p:scale>
        <p:origin x="1914" y="7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7c446670-7459-44eb-8c93-60d80c060528" providerId="ADAL" clId="{B19932D6-B2B2-485E-AB84-26FE0E43BCB5}"/>
    <pc:docChg chg="undo custSel delSld modSld">
      <pc:chgData name="Thomas Noordeloos" userId="7c446670-7459-44eb-8c93-60d80c060528" providerId="ADAL" clId="{B19932D6-B2B2-485E-AB84-26FE0E43BCB5}" dt="2020-12-07T09:46:45.103" v="99" actId="14100"/>
      <pc:docMkLst>
        <pc:docMk/>
      </pc:docMkLst>
      <pc:sldChg chg="del">
        <pc:chgData name="Thomas Noordeloos" userId="7c446670-7459-44eb-8c93-60d80c060528" providerId="ADAL" clId="{B19932D6-B2B2-485E-AB84-26FE0E43BCB5}" dt="2020-12-07T09:38:01.258" v="82" actId="47"/>
        <pc:sldMkLst>
          <pc:docMk/>
          <pc:sldMk cId="3751225897" sldId="282"/>
        </pc:sldMkLst>
      </pc:sldChg>
      <pc:sldChg chg="addSp delSp modSp mod">
        <pc:chgData name="Thomas Noordeloos" userId="7c446670-7459-44eb-8c93-60d80c060528" providerId="ADAL" clId="{B19932D6-B2B2-485E-AB84-26FE0E43BCB5}" dt="2020-12-07T09:46:45.103" v="99" actId="14100"/>
        <pc:sldMkLst>
          <pc:docMk/>
          <pc:sldMk cId="1960826001" sldId="293"/>
        </pc:sldMkLst>
        <pc:spChg chg="add del">
          <ac:chgData name="Thomas Noordeloos" userId="7c446670-7459-44eb-8c93-60d80c060528" providerId="ADAL" clId="{B19932D6-B2B2-485E-AB84-26FE0E43BCB5}" dt="2020-12-07T09:34:41.243" v="8" actId="22"/>
          <ac:spMkLst>
            <pc:docMk/>
            <pc:sldMk cId="1960826001" sldId="293"/>
            <ac:spMk id="6" creationId="{9A973341-87BD-4529-944C-92C65C26B10D}"/>
          </ac:spMkLst>
        </pc:spChg>
        <pc:spChg chg="add mod">
          <ac:chgData name="Thomas Noordeloos" userId="7c446670-7459-44eb-8c93-60d80c060528" providerId="ADAL" clId="{B19932D6-B2B2-485E-AB84-26FE0E43BCB5}" dt="2020-12-07T09:35:59.044" v="32" actId="1076"/>
          <ac:spMkLst>
            <pc:docMk/>
            <pc:sldMk cId="1960826001" sldId="293"/>
            <ac:spMk id="10" creationId="{B0BA9D98-E1E0-4BA5-9926-39265EB22F5A}"/>
          </ac:spMkLst>
        </pc:spChg>
        <pc:spChg chg="add mod">
          <ac:chgData name="Thomas Noordeloos" userId="7c446670-7459-44eb-8c93-60d80c060528" providerId="ADAL" clId="{B19932D6-B2B2-485E-AB84-26FE0E43BCB5}" dt="2020-12-07T09:36:06.469" v="41" actId="20577"/>
          <ac:spMkLst>
            <pc:docMk/>
            <pc:sldMk cId="1960826001" sldId="293"/>
            <ac:spMk id="11" creationId="{576C314D-FD05-45A4-A41F-DC42C0097ECC}"/>
          </ac:spMkLst>
        </pc:spChg>
        <pc:spChg chg="add mod">
          <ac:chgData name="Thomas Noordeloos" userId="7c446670-7459-44eb-8c93-60d80c060528" providerId="ADAL" clId="{B19932D6-B2B2-485E-AB84-26FE0E43BCB5}" dt="2020-12-07T09:36:22.833" v="54" actId="14100"/>
          <ac:spMkLst>
            <pc:docMk/>
            <pc:sldMk cId="1960826001" sldId="293"/>
            <ac:spMk id="12" creationId="{D442E773-2FF7-4717-98E3-37558C994E25}"/>
          </ac:spMkLst>
        </pc:spChg>
        <pc:spChg chg="add mod">
          <ac:chgData name="Thomas Noordeloos" userId="7c446670-7459-44eb-8c93-60d80c060528" providerId="ADAL" clId="{B19932D6-B2B2-485E-AB84-26FE0E43BCB5}" dt="2020-12-07T09:36:39.129" v="72" actId="14100"/>
          <ac:spMkLst>
            <pc:docMk/>
            <pc:sldMk cId="1960826001" sldId="293"/>
            <ac:spMk id="13" creationId="{B5A942E7-7E28-4731-8FE6-88445D7EDD4A}"/>
          </ac:spMkLst>
        </pc:spChg>
        <pc:graphicFrameChg chg="add del mod">
          <ac:chgData name="Thomas Noordeloos" userId="7c446670-7459-44eb-8c93-60d80c060528" providerId="ADAL" clId="{B19932D6-B2B2-485E-AB84-26FE0E43BCB5}" dt="2020-12-07T09:37:44.131" v="75"/>
          <ac:graphicFrameMkLst>
            <pc:docMk/>
            <pc:sldMk cId="1960826001" sldId="293"/>
            <ac:graphicFrameMk id="14" creationId="{502640D2-DEC8-49E6-B566-42CE57F0E702}"/>
          </ac:graphicFrameMkLst>
        </pc:graphicFrameChg>
        <pc:graphicFrameChg chg="add del mod">
          <ac:chgData name="Thomas Noordeloos" userId="7c446670-7459-44eb-8c93-60d80c060528" providerId="ADAL" clId="{B19932D6-B2B2-485E-AB84-26FE0E43BCB5}" dt="2020-12-07T09:44:40.351" v="85"/>
          <ac:graphicFrameMkLst>
            <pc:docMk/>
            <pc:sldMk cId="1960826001" sldId="293"/>
            <ac:graphicFrameMk id="16" creationId="{B89CC3C1-802D-4097-B01F-0917080FAF74}"/>
          </ac:graphicFrameMkLst>
        </pc:graphicFrameChg>
        <pc:picChg chg="add del mod">
          <ac:chgData name="Thomas Noordeloos" userId="7c446670-7459-44eb-8c93-60d80c060528" providerId="ADAL" clId="{B19932D6-B2B2-485E-AB84-26FE0E43BCB5}" dt="2020-12-07T09:34:17.313" v="3"/>
          <ac:picMkLst>
            <pc:docMk/>
            <pc:sldMk cId="1960826001" sldId="293"/>
            <ac:picMk id="3" creationId="{F16DCA11-E52F-4CDC-9919-047DFF8FC816}"/>
          </ac:picMkLst>
        </pc:picChg>
        <pc:picChg chg="add del mod">
          <ac:chgData name="Thomas Noordeloos" userId="7c446670-7459-44eb-8c93-60d80c060528" providerId="ADAL" clId="{B19932D6-B2B2-485E-AB84-26FE0E43BCB5}" dt="2020-12-07T09:46:15.977" v="92" actId="478"/>
          <ac:picMkLst>
            <pc:docMk/>
            <pc:sldMk cId="1960826001" sldId="293"/>
            <ac:picMk id="4" creationId="{51EA0293-B223-43A2-ADA5-C34853090CB6}"/>
          </ac:picMkLst>
        </pc:picChg>
        <pc:picChg chg="add del mod">
          <ac:chgData name="Thomas Noordeloos" userId="7c446670-7459-44eb-8c93-60d80c060528" providerId="ADAL" clId="{B19932D6-B2B2-485E-AB84-26FE0E43BCB5}" dt="2020-12-07T09:37:42.664" v="73" actId="478"/>
          <ac:picMkLst>
            <pc:docMk/>
            <pc:sldMk cId="1960826001" sldId="293"/>
            <ac:picMk id="7" creationId="{65F117FE-98E5-4026-9BB5-4C0E4E882220}"/>
          </ac:picMkLst>
        </pc:picChg>
        <pc:picChg chg="add mod">
          <ac:chgData name="Thomas Noordeloos" userId="7c446670-7459-44eb-8c93-60d80c060528" providerId="ADAL" clId="{B19932D6-B2B2-485E-AB84-26FE0E43BCB5}" dt="2020-12-07T09:35:32.706" v="21" actId="14100"/>
          <ac:picMkLst>
            <pc:docMk/>
            <pc:sldMk cId="1960826001" sldId="293"/>
            <ac:picMk id="8" creationId="{01BEC9B0-0ADC-48CF-8360-CEDA8463ACC8}"/>
          </ac:picMkLst>
        </pc:picChg>
        <pc:picChg chg="add mod">
          <ac:chgData name="Thomas Noordeloos" userId="7c446670-7459-44eb-8c93-60d80c060528" providerId="ADAL" clId="{B19932D6-B2B2-485E-AB84-26FE0E43BCB5}" dt="2020-12-07T09:35:35.323" v="22" actId="14100"/>
          <ac:picMkLst>
            <pc:docMk/>
            <pc:sldMk cId="1960826001" sldId="293"/>
            <ac:picMk id="9" creationId="{833900A1-36C3-4938-8963-CE4BE1715757}"/>
          </ac:picMkLst>
        </pc:picChg>
        <pc:picChg chg="add del mod">
          <ac:chgData name="Thomas Noordeloos" userId="7c446670-7459-44eb-8c93-60d80c060528" providerId="ADAL" clId="{B19932D6-B2B2-485E-AB84-26FE0E43BCB5}" dt="2020-12-07T09:44:38.790" v="83" actId="478"/>
          <ac:picMkLst>
            <pc:docMk/>
            <pc:sldMk cId="1960826001" sldId="293"/>
            <ac:picMk id="15" creationId="{D8A71C07-4843-4CE1-A110-861A364B5DF5}"/>
          </ac:picMkLst>
        </pc:picChg>
        <pc:picChg chg="add del mod">
          <ac:chgData name="Thomas Noordeloos" userId="7c446670-7459-44eb-8c93-60d80c060528" providerId="ADAL" clId="{B19932D6-B2B2-485E-AB84-26FE0E43BCB5}" dt="2020-12-07T09:45:48.633" v="91" actId="478"/>
          <ac:picMkLst>
            <pc:docMk/>
            <pc:sldMk cId="1960826001" sldId="293"/>
            <ac:picMk id="17" creationId="{8B34EF36-3C56-4BEA-AAA2-648F95E13C3D}"/>
          </ac:picMkLst>
        </pc:picChg>
        <pc:picChg chg="add mod">
          <ac:chgData name="Thomas Noordeloos" userId="7c446670-7459-44eb-8c93-60d80c060528" providerId="ADAL" clId="{B19932D6-B2B2-485E-AB84-26FE0E43BCB5}" dt="2020-12-07T09:46:23.081" v="96" actId="1076"/>
          <ac:picMkLst>
            <pc:docMk/>
            <pc:sldMk cId="1960826001" sldId="293"/>
            <ac:picMk id="18" creationId="{F2386C41-5CCD-4239-A8FC-CC66AA8D5CBF}"/>
          </ac:picMkLst>
        </pc:picChg>
        <pc:picChg chg="add mod">
          <ac:chgData name="Thomas Noordeloos" userId="7c446670-7459-44eb-8c93-60d80c060528" providerId="ADAL" clId="{B19932D6-B2B2-485E-AB84-26FE0E43BCB5}" dt="2020-12-07T09:46:45.103" v="99" actId="14100"/>
          <ac:picMkLst>
            <pc:docMk/>
            <pc:sldMk cId="1960826001" sldId="293"/>
            <ac:picMk id="19" creationId="{FF3A29CC-3123-4DEA-A901-77747399462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7-12-2020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86A73-0429-4353-8C50-E1090FC56C5F}" type="datetimeFigureOut">
              <a:rPr lang="nl-NL" smtClean="0"/>
              <a:t>7-12-2020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62836-3B53-43E0-8D24-5CBB7D67361B}" type="slidenum">
              <a:rPr lang="nl-NL" smtClean="0"/>
              <a:t>‹nr.›</a:t>
            </a:fld>
            <a:endParaRPr lang="nl-NL"/>
          </a:p>
        </p:txBody>
      </p:sp>
    </p:spTree>
    <p:extLst>
      <p:ext uri="{BB962C8B-B14F-4D97-AF65-F5344CB8AC3E}">
        <p14:creationId xmlns:p14="http://schemas.microsoft.com/office/powerpoint/2010/main" val="234137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222222"/>
                </a:solidFill>
                <a:effectLst/>
                <a:latin typeface="Raleway"/>
              </a:rPr>
              <a:t>Maak een trio: A, B, C. Instrueer A en B apart.</a:t>
            </a:r>
            <a:br>
              <a:rPr lang="nl-NL" b="0" i="0" dirty="0">
                <a:solidFill>
                  <a:srgbClr val="222222"/>
                </a:solidFill>
                <a:effectLst/>
                <a:latin typeface="Raleway"/>
              </a:rPr>
            </a:br>
            <a:r>
              <a:rPr lang="nl-NL" b="0" i="0" u="sng" dirty="0">
                <a:solidFill>
                  <a:srgbClr val="222222"/>
                </a:solidFill>
                <a:effectLst/>
                <a:latin typeface="Raleway"/>
              </a:rPr>
              <a:t>Instructie A en B:</a:t>
            </a:r>
            <a:r>
              <a:rPr lang="nl-NL" b="0" i="0" dirty="0">
                <a:solidFill>
                  <a:srgbClr val="222222"/>
                </a:solidFill>
                <a:effectLst/>
                <a:latin typeface="Raleway"/>
              </a:rPr>
              <a:t>  "Bevraag C over een onderwerp waar hij enthousiast over is, bv z'n hobby. Stel hem om de beurt een vraag en doe dat allebei vanuit oprechte interesse. Jullie doen wel één ding anders:</a:t>
            </a:r>
          </a:p>
          <a:p>
            <a:pPr algn="l">
              <a:buFont typeface="Arial" panose="020B0604020202020204" pitchFamily="34" charset="0"/>
              <a:buChar char="•"/>
            </a:pPr>
            <a:r>
              <a:rPr lang="nl-NL" b="1" i="0" dirty="0">
                <a:solidFill>
                  <a:srgbClr val="222222"/>
                </a:solidFill>
                <a:effectLst/>
                <a:latin typeface="Raleway"/>
              </a:rPr>
              <a:t>A</a:t>
            </a:r>
            <a:r>
              <a:rPr lang="nl-NL" b="0" i="0" dirty="0">
                <a:solidFill>
                  <a:srgbClr val="222222"/>
                </a:solidFill>
                <a:effectLst/>
                <a:latin typeface="Raleway"/>
              </a:rPr>
              <a:t>: neem tijdens het gesprek </a:t>
            </a:r>
            <a:r>
              <a:rPr lang="nl-NL" b="0" i="1" dirty="0">
                <a:solidFill>
                  <a:srgbClr val="222222"/>
                </a:solidFill>
                <a:effectLst/>
                <a:latin typeface="Raleway"/>
              </a:rPr>
              <a:t>onopvallend</a:t>
            </a:r>
            <a:r>
              <a:rPr lang="nl-NL" b="0" i="0" dirty="0">
                <a:solidFill>
                  <a:srgbClr val="222222"/>
                </a:solidFill>
                <a:effectLst/>
                <a:latin typeface="Raleway"/>
              </a:rPr>
              <a:t> de houding van C aan.</a:t>
            </a:r>
          </a:p>
          <a:p>
            <a:pPr algn="l">
              <a:buFont typeface="Arial" panose="020B0604020202020204" pitchFamily="34" charset="0"/>
              <a:buChar char="•"/>
            </a:pPr>
            <a:r>
              <a:rPr lang="nl-NL" b="1" i="0" dirty="0">
                <a:solidFill>
                  <a:srgbClr val="222222"/>
                </a:solidFill>
                <a:effectLst/>
                <a:latin typeface="Raleway"/>
              </a:rPr>
              <a:t>B</a:t>
            </a:r>
            <a:r>
              <a:rPr lang="nl-NL" b="0" i="0" dirty="0">
                <a:solidFill>
                  <a:srgbClr val="222222"/>
                </a:solidFill>
                <a:effectLst/>
                <a:latin typeface="Raleway"/>
              </a:rPr>
              <a:t>: jij neemt onopvallend een </a:t>
            </a:r>
            <a:r>
              <a:rPr lang="nl-NL" b="0" i="1" dirty="0">
                <a:solidFill>
                  <a:srgbClr val="222222"/>
                </a:solidFill>
                <a:effectLst/>
                <a:latin typeface="Raleway"/>
              </a:rPr>
              <a:t>totaal andere houding</a:t>
            </a:r>
            <a:r>
              <a:rPr lang="nl-NL" b="0" i="0" dirty="0">
                <a:solidFill>
                  <a:srgbClr val="222222"/>
                </a:solidFill>
                <a:effectLst/>
                <a:latin typeface="Raleway"/>
              </a:rPr>
              <a:t> </a:t>
            </a:r>
            <a:r>
              <a:rPr lang="nl-NL" b="0" i="1" dirty="0">
                <a:solidFill>
                  <a:srgbClr val="222222"/>
                </a:solidFill>
                <a:effectLst/>
                <a:latin typeface="Raleway"/>
              </a:rPr>
              <a:t>dan C</a:t>
            </a:r>
            <a:r>
              <a:rPr lang="nl-NL" b="0" i="0" dirty="0">
                <a:solidFill>
                  <a:srgbClr val="222222"/>
                </a:solidFill>
                <a:effectLst/>
                <a:latin typeface="Raleway"/>
              </a:rPr>
              <a:t> aan".</a:t>
            </a:r>
          </a:p>
          <a:p>
            <a:pPr algn="l"/>
            <a:r>
              <a:rPr lang="nl-NL" b="0" i="0" dirty="0">
                <a:solidFill>
                  <a:srgbClr val="222222"/>
                </a:solidFill>
                <a:effectLst/>
                <a:latin typeface="Raleway"/>
              </a:rPr>
              <a:t>A en B bevragen C</a:t>
            </a:r>
            <a:r>
              <a:rPr lang="nl-NL" b="0" i="0" dirty="0">
                <a:solidFill>
                  <a:srgbClr val="222222"/>
                </a:solidFill>
                <a:effectLst/>
                <a:highlight>
                  <a:srgbClr val="FFFF00"/>
                </a:highlight>
                <a:latin typeface="Raleway"/>
              </a:rPr>
              <a:t>. </a:t>
            </a:r>
            <a:r>
              <a:rPr lang="nl-NL" b="1" i="0" dirty="0">
                <a:solidFill>
                  <a:srgbClr val="222222"/>
                </a:solidFill>
                <a:effectLst/>
                <a:highlight>
                  <a:srgbClr val="FFFF00"/>
                </a:highlight>
                <a:latin typeface="Raleway"/>
              </a:rPr>
              <a:t>Vraag C vervolgens met wie hij voor zijn gevoel het beste contact had en waar dat aan lag</a:t>
            </a:r>
            <a:r>
              <a:rPr lang="nl-NL" b="0" i="0" dirty="0">
                <a:solidFill>
                  <a:srgbClr val="222222"/>
                </a:solidFill>
                <a:effectLst/>
                <a:highlight>
                  <a:srgbClr val="FFFF00"/>
                </a:highlight>
                <a:latin typeface="Raleway"/>
              </a:rPr>
              <a:t>. </a:t>
            </a:r>
            <a:r>
              <a:rPr lang="nl-NL" b="0" i="0" dirty="0">
                <a:solidFill>
                  <a:srgbClr val="222222"/>
                </a:solidFill>
                <a:effectLst/>
                <a:latin typeface="Raleway"/>
              </a:rPr>
              <a:t>De kans is groot dat hij A zegt en dat hij niet weet waar dat aan ligt (A en B stelden immers beide geïnteresseerde vragen), of dat hij in ieder geval niet door heeft gehad dat A hem spiegelde.</a:t>
            </a:r>
            <a:br>
              <a:rPr lang="nl-NL" b="0" i="0" dirty="0">
                <a:solidFill>
                  <a:srgbClr val="222222"/>
                </a:solidFill>
                <a:effectLst/>
                <a:latin typeface="Raleway"/>
              </a:rPr>
            </a:br>
            <a:r>
              <a:rPr lang="nl-NL" b="0" i="0" dirty="0">
                <a:solidFill>
                  <a:srgbClr val="222222"/>
                </a:solidFill>
                <a:effectLst/>
                <a:latin typeface="Raleway"/>
              </a:rPr>
              <a:t>Vraag ook aan A en B wat het effect was van hun houding: het kan bv zijn dat B het lastig vond om vanuit interesse met C te blijven praten, omdat hij een tegenovergestelde houding aannam. </a:t>
            </a:r>
          </a:p>
          <a:p>
            <a:endParaRPr lang="nl-NL" dirty="0"/>
          </a:p>
        </p:txBody>
      </p:sp>
      <p:sp>
        <p:nvSpPr>
          <p:cNvPr id="4" name="Tijdelijke aanduiding voor dianummer 3"/>
          <p:cNvSpPr>
            <a:spLocks noGrp="1"/>
          </p:cNvSpPr>
          <p:nvPr>
            <p:ph type="sldNum" sz="quarter" idx="5"/>
          </p:nvPr>
        </p:nvSpPr>
        <p:spPr/>
        <p:txBody>
          <a:bodyPr/>
          <a:lstStyle/>
          <a:p>
            <a:fld id="{94462836-3B53-43E0-8D24-5CBB7D67361B}" type="slidenum">
              <a:rPr lang="nl-NL" smtClean="0"/>
              <a:t>10</a:t>
            </a:fld>
            <a:endParaRPr lang="nl-NL"/>
          </a:p>
        </p:txBody>
      </p:sp>
    </p:spTree>
    <p:extLst>
      <p:ext uri="{BB962C8B-B14F-4D97-AF65-F5344CB8AC3E}">
        <p14:creationId xmlns:p14="http://schemas.microsoft.com/office/powerpoint/2010/main" val="150839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462836-3B53-43E0-8D24-5CBB7D67361B}" type="slidenum">
              <a:rPr lang="nl-NL" smtClean="0"/>
              <a:t>15</a:t>
            </a:fld>
            <a:endParaRPr lang="nl-NL"/>
          </a:p>
        </p:txBody>
      </p:sp>
    </p:spTree>
    <p:extLst>
      <p:ext uri="{BB962C8B-B14F-4D97-AF65-F5344CB8AC3E}">
        <p14:creationId xmlns:p14="http://schemas.microsoft.com/office/powerpoint/2010/main" val="248829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Blokken Bouwen</a:t>
            </a:r>
          </a:p>
          <a:p>
            <a:r>
              <a:rPr lang="nl-NL" dirty="0"/>
              <a:t>De benodigdheden voor dit spel zijn een team van 4 personen en 2 identieke sets bouwblokken. Eén persoon is de directeur, één de bouwer, één de loper en de laatste de observeerder.</a:t>
            </a:r>
          </a:p>
          <a:p>
            <a:endParaRPr lang="nl-NL" dirty="0"/>
          </a:p>
          <a:p>
            <a:r>
              <a:rPr lang="nl-NL" dirty="0" err="1"/>
              <a:t>rubik's</a:t>
            </a:r>
            <a:r>
              <a:rPr lang="nl-NL" dirty="0"/>
              <a:t> </a:t>
            </a:r>
            <a:r>
              <a:rPr lang="nl-NL" dirty="0" err="1"/>
              <a:t>cube</a:t>
            </a:r>
            <a:endParaRPr lang="nl-NL" dirty="0"/>
          </a:p>
          <a:p>
            <a:r>
              <a:rPr lang="nl-NL" dirty="0"/>
              <a:t>De directeur en de bouwer zitten tegenover elkaar in de kamer met de ruggen naar elkaar toe. De directeur moet met de blokken een eigen constructie bouwen en vervolgens proberen deze zo duidelijk mogelijk te omschrijven aan de loper. De loper moet deze omschrijving vervolgens overbrengen aan de bouwer, die aan de andere kant van de kamer zit. De bouwer moet dan aan de hand van deze aanwijzingen proberen de constructie van de directeur zo nauwkeurig mogelijk na te bouwen.</a:t>
            </a:r>
          </a:p>
          <a:p>
            <a:endParaRPr lang="nl-NL" dirty="0"/>
          </a:p>
          <a:p>
            <a:r>
              <a:rPr lang="nl-NL" dirty="0"/>
              <a:t>Voor dit spel moet je goed verbaal kunnen omschrijven en duidelijke instructies kunnen geven. Bovendien moet er samengewerkt worden als een echt team en is er een duidelijke taakverdeling. Een taakverdeling helpt bij het efficiënt afronden van projecten. Blokken Bouwen bevordert samenwerking, effectieve communicatie en onderling vertrouwen.</a:t>
            </a:r>
          </a:p>
          <a:p>
            <a:endParaRPr lang="nl-NL" dirty="0"/>
          </a:p>
          <a:p>
            <a:r>
              <a:rPr lang="nl-NL" dirty="0"/>
              <a:t>Als je team uit meer personen bestaat kan de groep opgesplitst worden in meerdere teams. Na afloop kan er gekeken worden welk team de opdracht het beste heeft uitgevoerd en waarom. Als je een kleiner team hebt kan de directeur rechtstreeks aanwijzingen geven aan de bouwer.</a:t>
            </a:r>
          </a:p>
        </p:txBody>
      </p:sp>
      <p:sp>
        <p:nvSpPr>
          <p:cNvPr id="4" name="Tijdelijke aanduiding voor dianummer 3"/>
          <p:cNvSpPr>
            <a:spLocks noGrp="1"/>
          </p:cNvSpPr>
          <p:nvPr>
            <p:ph type="sldNum" sz="quarter" idx="5"/>
          </p:nvPr>
        </p:nvSpPr>
        <p:spPr/>
        <p:txBody>
          <a:bodyPr/>
          <a:lstStyle/>
          <a:p>
            <a:fld id="{94462836-3B53-43E0-8D24-5CBB7D67361B}" type="slidenum">
              <a:rPr lang="nl-NL" smtClean="0"/>
              <a:t>19</a:t>
            </a:fld>
            <a:endParaRPr lang="nl-NL"/>
          </a:p>
        </p:txBody>
      </p:sp>
    </p:spTree>
    <p:extLst>
      <p:ext uri="{BB962C8B-B14F-4D97-AF65-F5344CB8AC3E}">
        <p14:creationId xmlns:p14="http://schemas.microsoft.com/office/powerpoint/2010/main" val="164676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462836-3B53-43E0-8D24-5CBB7D67361B}" type="slidenum">
              <a:rPr lang="nl-NL" smtClean="0"/>
              <a:t>20</a:t>
            </a:fld>
            <a:endParaRPr lang="nl-NL"/>
          </a:p>
        </p:txBody>
      </p:sp>
    </p:spTree>
    <p:extLst>
      <p:ext uri="{BB962C8B-B14F-4D97-AF65-F5344CB8AC3E}">
        <p14:creationId xmlns:p14="http://schemas.microsoft.com/office/powerpoint/2010/main" val="62214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462836-3B53-43E0-8D24-5CBB7D67361B}" type="slidenum">
              <a:rPr lang="nl-NL" smtClean="0"/>
              <a:t>31</a:t>
            </a:fld>
            <a:endParaRPr lang="nl-NL"/>
          </a:p>
        </p:txBody>
      </p:sp>
    </p:spTree>
    <p:extLst>
      <p:ext uri="{BB962C8B-B14F-4D97-AF65-F5344CB8AC3E}">
        <p14:creationId xmlns:p14="http://schemas.microsoft.com/office/powerpoint/2010/main" val="412890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A408C-F0A5-47C5-B195-9D797C8DC7DE}"/>
              </a:ext>
            </a:extLst>
          </p:cNvPr>
          <p:cNvSpPr>
            <a:spLocks noGrp="1"/>
          </p:cNvSpPr>
          <p:nvPr>
            <p:ph type="ctrTitle"/>
          </p:nvPr>
        </p:nvSpPr>
        <p:spPr/>
        <p:txBody>
          <a:bodyPr/>
          <a:lstStyle/>
          <a:p>
            <a:r>
              <a:rPr lang="nl-NL" b="1" dirty="0">
                <a:solidFill>
                  <a:schemeClr val="accent6"/>
                </a:solidFill>
              </a:rPr>
              <a:t>Opstart van week 5! </a:t>
            </a:r>
          </a:p>
        </p:txBody>
      </p:sp>
      <p:sp>
        <p:nvSpPr>
          <p:cNvPr id="3" name="Ondertitel 2">
            <a:extLst>
              <a:ext uri="{FF2B5EF4-FFF2-40B4-BE49-F238E27FC236}">
                <a16:creationId xmlns:a16="http://schemas.microsoft.com/office/drawing/2014/main" id="{1FDCE4ED-DF73-4DD1-9DCD-3A22752B4E88}"/>
              </a:ext>
            </a:extLst>
          </p:cNvPr>
          <p:cNvSpPr>
            <a:spLocks noGrp="1"/>
          </p:cNvSpPr>
          <p:nvPr>
            <p:ph type="subTitle" idx="1"/>
          </p:nvPr>
        </p:nvSpPr>
        <p:spPr/>
        <p:txBody>
          <a:bodyPr/>
          <a:lstStyle/>
          <a:p>
            <a:r>
              <a:rPr lang="nl-NL" dirty="0"/>
              <a:t>Presentatie van L&amp;O van week 5, </a:t>
            </a:r>
            <a:r>
              <a:rPr lang="nl-NL" dirty="0" err="1"/>
              <a:t>lj</a:t>
            </a:r>
            <a:r>
              <a:rPr lang="nl-NL" dirty="0"/>
              <a:t> 2020 - 2021;</a:t>
            </a:r>
          </a:p>
          <a:p>
            <a:r>
              <a:rPr lang="nl-NL" dirty="0"/>
              <a:t>Rooster, huishoudelijke mededelingen en thema</a:t>
            </a:r>
          </a:p>
          <a:p>
            <a:r>
              <a:rPr lang="nl-NL" dirty="0"/>
              <a:t>Communicatie. </a:t>
            </a:r>
          </a:p>
        </p:txBody>
      </p:sp>
    </p:spTree>
    <p:extLst>
      <p:ext uri="{BB962C8B-B14F-4D97-AF65-F5344CB8AC3E}">
        <p14:creationId xmlns:p14="http://schemas.microsoft.com/office/powerpoint/2010/main" val="329539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87315-9F7C-4322-9CC5-D79452F2A5AC}"/>
              </a:ext>
            </a:extLst>
          </p:cNvPr>
          <p:cNvSpPr>
            <a:spLocks noGrp="1"/>
          </p:cNvSpPr>
          <p:nvPr>
            <p:ph type="title"/>
          </p:nvPr>
        </p:nvSpPr>
        <p:spPr/>
        <p:txBody>
          <a:bodyPr/>
          <a:lstStyle/>
          <a:p>
            <a:r>
              <a:rPr lang="nl-NL" dirty="0"/>
              <a:t>Extra opdracht </a:t>
            </a:r>
          </a:p>
        </p:txBody>
      </p:sp>
      <p:sp>
        <p:nvSpPr>
          <p:cNvPr id="3" name="Tekstvak 2">
            <a:extLst>
              <a:ext uri="{FF2B5EF4-FFF2-40B4-BE49-F238E27FC236}">
                <a16:creationId xmlns:a16="http://schemas.microsoft.com/office/drawing/2014/main" id="{53E24186-916B-4A28-89C0-E309CEC70D10}"/>
              </a:ext>
            </a:extLst>
          </p:cNvPr>
          <p:cNvSpPr txBox="1"/>
          <p:nvPr/>
        </p:nvSpPr>
        <p:spPr>
          <a:xfrm>
            <a:off x="838199" y="1548111"/>
            <a:ext cx="10634663" cy="923330"/>
          </a:xfrm>
          <a:prstGeom prst="rect">
            <a:avLst/>
          </a:prstGeom>
          <a:noFill/>
        </p:spPr>
        <p:txBody>
          <a:bodyPr wrap="square" rtlCol="0">
            <a:spAutoFit/>
          </a:bodyPr>
          <a:lstStyle/>
          <a:p>
            <a:r>
              <a:rPr lang="nl-NL" sz="3600" i="1" dirty="0">
                <a:solidFill>
                  <a:schemeClr val="accent6"/>
                </a:solidFill>
              </a:rPr>
              <a:t>Wie durf?! 3 vrijwilligers voor een voorbeeld!  </a:t>
            </a:r>
          </a:p>
          <a:p>
            <a:endParaRPr lang="nl-NL" dirty="0"/>
          </a:p>
        </p:txBody>
      </p:sp>
    </p:spTree>
    <p:extLst>
      <p:ext uri="{BB962C8B-B14F-4D97-AF65-F5344CB8AC3E}">
        <p14:creationId xmlns:p14="http://schemas.microsoft.com/office/powerpoint/2010/main" val="114802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auto">
          <a:xfrm>
            <a:off x="1920791" y="307889"/>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defRPr/>
            </a:pPr>
            <a:r>
              <a:rPr lang="nl-NL" dirty="0"/>
              <a:t>Taal verandert</a:t>
            </a:r>
          </a:p>
        </p:txBody>
      </p:sp>
      <p:sp>
        <p:nvSpPr>
          <p:cNvPr id="3" name="Rectangle 3"/>
          <p:cNvSpPr txBox="1">
            <a:spLocks noChangeArrowheads="1"/>
          </p:cNvSpPr>
          <p:nvPr/>
        </p:nvSpPr>
        <p:spPr bwMode="auto">
          <a:xfrm>
            <a:off x="1679171" y="16667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defRPr/>
            </a:pPr>
            <a:r>
              <a:rPr lang="nl-NL" sz="2800" dirty="0"/>
              <a:t>Spreektaal</a:t>
            </a:r>
          </a:p>
          <a:p>
            <a:pPr lvl="1">
              <a:buFontTx/>
              <a:buNone/>
              <a:defRPr/>
            </a:pPr>
            <a:r>
              <a:rPr lang="nl-NL" sz="2800" dirty="0"/>
              <a:t> </a:t>
            </a:r>
          </a:p>
          <a:p>
            <a:pPr lvl="1">
              <a:defRPr/>
            </a:pPr>
            <a:r>
              <a:rPr lang="nl-NL" sz="2800" dirty="0"/>
              <a:t>Schrijftaal</a:t>
            </a:r>
          </a:p>
          <a:p>
            <a:pPr lvl="1">
              <a:defRPr/>
            </a:pPr>
            <a:endParaRPr lang="nl-NL" sz="2800" dirty="0"/>
          </a:p>
          <a:p>
            <a:pPr lvl="1">
              <a:defRPr/>
            </a:pPr>
            <a:r>
              <a:rPr lang="nl-NL" sz="2800" dirty="0" err="1"/>
              <a:t>Whatsapp</a:t>
            </a:r>
            <a:r>
              <a:rPr lang="nl-NL" sz="2800" dirty="0"/>
              <a:t> taal </a:t>
            </a:r>
          </a:p>
          <a:p>
            <a:pPr lvl="1">
              <a:defRPr/>
            </a:pPr>
            <a:endParaRPr lang="nl-NL" dirty="0"/>
          </a:p>
        </p:txBody>
      </p:sp>
      <p:pic>
        <p:nvPicPr>
          <p:cNvPr id="1026" name="Picture 2" descr="https://www.simyo.nl/blog/wp-content/uploads/2018/07/Schermafbeelding-2018-07-17-om-11.07.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777" y="4724064"/>
            <a:ext cx="7905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imyo.nl/blog/wp-content/uploads/2018/07/Schermafbeelding-2018-07-17-om-11.48.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779" y="4676105"/>
            <a:ext cx="809625"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simyo.nl/blog/wp-content/uploads/2018/07/Schermafbeelding-2018-07-17-om-11.14.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8831" y="4752306"/>
            <a:ext cx="790575"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85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txBox="1">
            <a:spLocks noChangeArrowheads="1"/>
          </p:cNvSpPr>
          <p:nvPr/>
        </p:nvSpPr>
        <p:spPr>
          <a:xfrm>
            <a:off x="611188" y="260350"/>
            <a:ext cx="792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a:ln>
                  <a:noFill/>
                </a:ln>
                <a:solidFill>
                  <a:sysClr val="windowText" lastClr="000000"/>
                </a:solidFill>
                <a:effectLst/>
                <a:uLnTx/>
                <a:uFillTx/>
                <a:latin typeface="Calibri"/>
                <a:ea typeface="+mj-ea"/>
                <a:cs typeface="+mj-cs"/>
              </a:rPr>
              <a:t>Soorten non-verbale communicatie</a:t>
            </a:r>
            <a:endParaRPr kumimoji="0" lang="nl-NL" sz="36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4" name="Rectangle 3"/>
          <p:cNvSpPr txBox="1">
            <a:spLocks noChangeArrowheads="1"/>
          </p:cNvSpPr>
          <p:nvPr/>
        </p:nvSpPr>
        <p:spPr>
          <a:xfrm>
            <a:off x="1043608" y="1412776"/>
            <a:ext cx="7129462" cy="4032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56032"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3200" b="0" i="0" u="none" strike="noStrike" kern="1200" cap="none" spc="0" normalizeH="0" baseline="0" noProof="0">
                <a:ln>
                  <a:noFill/>
                </a:ln>
                <a:solidFill>
                  <a:sysClr val="windowText" lastClr="000000"/>
                </a:solidFill>
                <a:effectLst/>
                <a:uLnTx/>
                <a:uFillTx/>
                <a:latin typeface="Calibri"/>
                <a:ea typeface="+mn-ea"/>
                <a:cs typeface="+mn-cs"/>
              </a:rPr>
              <a:t>Fysieke non-verbale communicatie</a:t>
            </a:r>
          </a:p>
          <a:p>
            <a:pPr marL="640080" marR="0" lvl="1" indent="-256032" algn="l" defTabSz="914400" rtl="0" eaLnBrk="1" fontAlgn="auto" latinLnBrk="0" hangingPunct="1">
              <a:lnSpc>
                <a:spcPct val="100000"/>
              </a:lnSpc>
              <a:spcBef>
                <a:spcPct val="20000"/>
              </a:spcBef>
              <a:spcAft>
                <a:spcPts val="0"/>
              </a:spcAft>
              <a:buClrTx/>
              <a:buSzTx/>
              <a:buFontTx/>
              <a:buNone/>
              <a:tabLst/>
              <a:defRPr/>
            </a:pPr>
            <a:endParaRPr kumimoji="0" lang="nl-NL" sz="2000" b="0" i="0" u="none" strike="noStrike" kern="1200" cap="none" spc="0" normalizeH="0" baseline="0" noProof="0">
              <a:ln>
                <a:noFill/>
              </a:ln>
              <a:solidFill>
                <a:sysClr val="windowText" lastClr="000000"/>
              </a:solidFill>
              <a:effectLst/>
              <a:uLnTx/>
              <a:uFillTx/>
              <a:latin typeface="Calibri"/>
              <a:ea typeface="+mn-ea"/>
              <a:cs typeface="+mn-cs"/>
            </a:endParaRPr>
          </a:p>
          <a:p>
            <a:pPr marL="640080" marR="0" lvl="1" indent="-256032" algn="l" defTabSz="914400" rtl="0" eaLnBrk="1" fontAlgn="auto" latinLnBrk="0" hangingPunct="1">
              <a:lnSpc>
                <a:spcPct val="100000"/>
              </a:lnSpc>
              <a:spcBef>
                <a:spcPct val="20000"/>
              </a:spcBef>
              <a:spcAft>
                <a:spcPts val="0"/>
              </a:spcAft>
              <a:buClrTx/>
              <a:buSzTx/>
              <a:buFontTx/>
              <a:buNone/>
              <a:tabLst/>
              <a:defRPr/>
            </a:pPr>
            <a:r>
              <a:rPr kumimoji="0" lang="nl-NL" sz="2400" b="0" i="0" u="none" strike="noStrike" kern="1200" cap="none" spc="0" normalizeH="0" baseline="0" noProof="0">
                <a:ln>
                  <a:noFill/>
                </a:ln>
                <a:solidFill>
                  <a:sysClr val="windowText" lastClr="000000"/>
                </a:solidFill>
                <a:effectLst/>
                <a:uLnTx/>
                <a:uFillTx/>
                <a:latin typeface="Calibri"/>
                <a:ea typeface="+mn-ea"/>
                <a:cs typeface="+mn-cs"/>
              </a:rPr>
              <a:t>Dit is de persoonlijke non-verbale</a:t>
            </a:r>
          </a:p>
          <a:p>
            <a:pPr marL="640080" marR="0" lvl="1" indent="-256032" algn="l" defTabSz="914400" rtl="0" eaLnBrk="1" fontAlgn="auto" latinLnBrk="0" hangingPunct="1">
              <a:lnSpc>
                <a:spcPct val="100000"/>
              </a:lnSpc>
              <a:spcBef>
                <a:spcPct val="20000"/>
              </a:spcBef>
              <a:spcAft>
                <a:spcPts val="0"/>
              </a:spcAft>
              <a:buClrTx/>
              <a:buSzTx/>
              <a:buFontTx/>
              <a:buNone/>
              <a:tabLst/>
              <a:defRPr/>
            </a:pPr>
            <a:r>
              <a:rPr kumimoji="0" lang="nl-NL" sz="2400" b="0" i="0" u="none" strike="noStrike" kern="1200" cap="none" spc="0" normalizeH="0" baseline="0" noProof="0">
                <a:ln>
                  <a:noFill/>
                </a:ln>
                <a:solidFill>
                  <a:sysClr val="windowText" lastClr="000000"/>
                </a:solidFill>
                <a:effectLst/>
                <a:uLnTx/>
                <a:uFillTx/>
                <a:latin typeface="Calibri"/>
                <a:ea typeface="+mn-ea"/>
                <a:cs typeface="+mn-cs"/>
              </a:rPr>
              <a:t>communicatie. </a:t>
            </a:r>
          </a:p>
          <a:p>
            <a:pPr marL="640080" marR="0" lvl="1" indent="-256032" algn="l" defTabSz="914400" rtl="0" eaLnBrk="1" fontAlgn="auto" latinLnBrk="0" hangingPunct="1">
              <a:lnSpc>
                <a:spcPct val="100000"/>
              </a:lnSpc>
              <a:spcBef>
                <a:spcPct val="20000"/>
              </a:spcBef>
              <a:spcAft>
                <a:spcPts val="0"/>
              </a:spcAft>
              <a:buClrTx/>
              <a:buSzTx/>
              <a:buFontTx/>
              <a:buNone/>
              <a:tabLst/>
              <a:defRPr/>
            </a:pPr>
            <a:r>
              <a:rPr kumimoji="0" lang="nl-NL" sz="2400" b="0" i="0" u="none" strike="noStrike" kern="1200" cap="none" spc="0" normalizeH="0" baseline="0" noProof="0">
                <a:ln>
                  <a:noFill/>
                </a:ln>
                <a:solidFill>
                  <a:sysClr val="windowText" lastClr="000000"/>
                </a:solidFill>
                <a:effectLst/>
                <a:uLnTx/>
                <a:uFillTx/>
                <a:latin typeface="Calibri"/>
                <a:ea typeface="+mn-ea"/>
                <a:cs typeface="+mn-cs"/>
              </a:rPr>
              <a:t>Het omvat gezichtsuitdrukkingen, </a:t>
            </a:r>
          </a:p>
          <a:p>
            <a:pPr marL="640080" marR="0" lvl="1" indent="-256032" algn="l" defTabSz="914400" rtl="0" eaLnBrk="1" fontAlgn="auto" latinLnBrk="0" hangingPunct="1">
              <a:lnSpc>
                <a:spcPct val="100000"/>
              </a:lnSpc>
              <a:spcBef>
                <a:spcPct val="20000"/>
              </a:spcBef>
              <a:spcAft>
                <a:spcPts val="0"/>
              </a:spcAft>
              <a:buClrTx/>
              <a:buSzTx/>
              <a:buFontTx/>
              <a:buNone/>
              <a:tabLst/>
              <a:defRPr/>
            </a:pPr>
            <a:r>
              <a:rPr kumimoji="0" lang="nl-NL" sz="2400" b="0" i="0" u="none" strike="noStrike" kern="1200" cap="none" spc="0" normalizeH="0" baseline="0" noProof="0">
                <a:ln>
                  <a:noFill/>
                </a:ln>
                <a:solidFill>
                  <a:sysClr val="windowText" lastClr="000000"/>
                </a:solidFill>
                <a:effectLst/>
                <a:uLnTx/>
                <a:uFillTx/>
                <a:latin typeface="Calibri"/>
                <a:ea typeface="+mn-ea"/>
                <a:cs typeface="+mn-cs"/>
              </a:rPr>
              <a:t>de toon van de stem, tastzin, reuk, </a:t>
            </a:r>
          </a:p>
          <a:p>
            <a:pPr marL="640080" marR="0" lvl="1" indent="-256032" algn="l" defTabSz="914400" rtl="0" eaLnBrk="1" fontAlgn="auto" latinLnBrk="0" hangingPunct="1">
              <a:lnSpc>
                <a:spcPct val="100000"/>
              </a:lnSpc>
              <a:spcBef>
                <a:spcPct val="20000"/>
              </a:spcBef>
              <a:spcAft>
                <a:spcPts val="0"/>
              </a:spcAft>
              <a:buClrTx/>
              <a:buSzTx/>
              <a:buFontTx/>
              <a:buNone/>
              <a:tabLst/>
              <a:defRPr/>
            </a:pPr>
            <a:r>
              <a:rPr kumimoji="0" lang="nl-NL" sz="2400" b="0" i="0" u="none" strike="noStrike" kern="1200" cap="none" spc="0" normalizeH="0" baseline="0" noProof="0">
                <a:ln>
                  <a:noFill/>
                </a:ln>
                <a:solidFill>
                  <a:sysClr val="windowText" lastClr="000000"/>
                </a:solidFill>
                <a:effectLst/>
                <a:uLnTx/>
                <a:uFillTx/>
                <a:latin typeface="Calibri"/>
                <a:ea typeface="+mn-ea"/>
                <a:cs typeface="+mn-cs"/>
              </a:rPr>
              <a:t>lichaam en bewegingen.</a:t>
            </a:r>
            <a:endParaRPr kumimoji="0" lang="nl-NL"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descr="iStock_000004571059Medium"/>
          <p:cNvPicPr>
            <a:picLocks noChangeAspect="1" noChangeArrowheads="1"/>
          </p:cNvPicPr>
          <p:nvPr/>
        </p:nvPicPr>
        <p:blipFill>
          <a:blip r:embed="rId2">
            <a:grayscl/>
            <a:extLst>
              <a:ext uri="{28A0092B-C50C-407E-A947-70E740481C1C}">
                <a14:useLocalDpi xmlns:a14="http://schemas.microsoft.com/office/drawing/2010/main" val="0"/>
              </a:ext>
            </a:extLst>
          </a:blip>
          <a:stretch>
            <a:fillRect/>
          </a:stretch>
        </p:blipFill>
        <p:spPr bwMode="auto">
          <a:xfrm>
            <a:off x="6228184" y="2348880"/>
            <a:ext cx="2487002" cy="3724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39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354858710_b90d67e256"/>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210762" y="1882796"/>
            <a:ext cx="4412904" cy="346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howImage"/>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202873" y="1882796"/>
            <a:ext cx="3773978" cy="346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p:cNvSpPr txBox="1">
            <a:spLocks noChangeArrowheads="1"/>
          </p:cNvSpPr>
          <p:nvPr/>
        </p:nvSpPr>
        <p:spPr>
          <a:xfrm>
            <a:off x="395288" y="692150"/>
            <a:ext cx="8497887" cy="914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sysClr val="windowText" lastClr="000000"/>
                </a:solidFill>
                <a:effectLst/>
                <a:uLnTx/>
                <a:uFillTx/>
                <a:latin typeface="Calibri"/>
                <a:ea typeface="+mj-ea"/>
                <a:cs typeface="+mj-cs"/>
              </a:rPr>
              <a:t>Gebruik van verschillende tekens in </a:t>
            </a:r>
            <a:br>
              <a:rPr kumimoji="0" lang="nl-NL" sz="3200" b="0" i="0" u="none" strike="noStrike" kern="1200" cap="none" spc="0" normalizeH="0" baseline="0" noProof="0" dirty="0">
                <a:ln>
                  <a:noFill/>
                </a:ln>
                <a:solidFill>
                  <a:sysClr val="windowText" lastClr="000000"/>
                </a:solidFill>
                <a:effectLst/>
                <a:uLnTx/>
                <a:uFillTx/>
                <a:latin typeface="Calibri"/>
                <a:ea typeface="+mj-ea"/>
                <a:cs typeface="+mj-cs"/>
              </a:rPr>
            </a:br>
            <a:r>
              <a:rPr kumimoji="0" lang="nl-NL" sz="3200" b="0" i="0" u="none" strike="noStrike" kern="1200" cap="none" spc="0" normalizeH="0" baseline="0" noProof="0" dirty="0">
                <a:ln>
                  <a:noFill/>
                </a:ln>
                <a:solidFill>
                  <a:sysClr val="windowText" lastClr="000000"/>
                </a:solidFill>
                <a:effectLst/>
                <a:uLnTx/>
                <a:uFillTx/>
                <a:latin typeface="Calibri"/>
                <a:ea typeface="+mj-ea"/>
                <a:cs typeface="+mj-cs"/>
              </a:rPr>
              <a:t>non-verbale communicatie</a:t>
            </a:r>
          </a:p>
        </p:txBody>
      </p:sp>
    </p:spTree>
    <p:extLst>
      <p:ext uri="{BB962C8B-B14F-4D97-AF65-F5344CB8AC3E}">
        <p14:creationId xmlns:p14="http://schemas.microsoft.com/office/powerpoint/2010/main" val="13235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89022" y="586426"/>
            <a:ext cx="9823858"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56032"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Esthetische non-verbale communicatie</a:t>
            </a:r>
          </a:p>
          <a:p>
            <a:pPr marL="274320" marR="0" lvl="0" indent="-256032"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	</a:t>
            </a:r>
          </a:p>
          <a:p>
            <a:pPr marL="274320" marR="0" lvl="0" indent="-256032" defTabSz="914400" rtl="0" eaLnBrk="1" fontAlgn="auto" latinLnBrk="0" hangingPunct="1">
              <a:lnSpc>
                <a:spcPct val="90000"/>
              </a:lnSpc>
              <a:spcBef>
                <a:spcPct val="20000"/>
              </a:spcBef>
              <a:spcAft>
                <a:spcPts val="0"/>
              </a:spcAft>
              <a:buClrTx/>
              <a:buSzTx/>
              <a:buFont typeface="Wingdings" pitchFamily="2" charset="2"/>
              <a:buNone/>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Dit is het type van communicatie die plaatsvindt door middel van creatieve uitingen: spelen van instrumentale muziek, dansen, schilderen en beeldhouwen.</a:t>
            </a:r>
          </a:p>
        </p:txBody>
      </p:sp>
      <p:pic>
        <p:nvPicPr>
          <p:cNvPr id="6146" name="Picture 2" descr="Afbeeldingsresultaat voor d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109" y="2920772"/>
            <a:ext cx="5014941" cy="313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2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title"/>
          </p:nvPr>
        </p:nvSpPr>
        <p:spPr>
          <a:xfrm>
            <a:off x="1999645" y="313373"/>
            <a:ext cx="8353425" cy="914400"/>
          </a:xfrm>
        </p:spPr>
        <p:txBody>
          <a:bodyPr>
            <a:normAutofit fontScale="90000"/>
          </a:bodyPr>
          <a:lstStyle/>
          <a:p>
            <a:pPr algn="ctr" fontAlgn="auto">
              <a:spcAft>
                <a:spcPts val="0"/>
              </a:spcAft>
              <a:defRPr/>
            </a:pPr>
            <a:r>
              <a:rPr lang="nl-NL" sz="3200" dirty="0"/>
              <a:t>Fysieke aspecten van </a:t>
            </a:r>
            <a:br>
              <a:rPr lang="nl-NL" sz="3200" dirty="0"/>
            </a:br>
            <a:r>
              <a:rPr lang="nl-NL" sz="3200" dirty="0"/>
              <a:t>non-verbale communicatie</a:t>
            </a:r>
          </a:p>
        </p:txBody>
      </p:sp>
      <p:graphicFrame>
        <p:nvGraphicFramePr>
          <p:cNvPr id="6" name="Tabel 5"/>
          <p:cNvGraphicFramePr>
            <a:graphicFrameLocks noGrp="1"/>
          </p:cNvGraphicFramePr>
          <p:nvPr>
            <p:extLst>
              <p:ext uri="{D42A27DB-BD31-4B8C-83A1-F6EECF244321}">
                <p14:modId xmlns:p14="http://schemas.microsoft.com/office/powerpoint/2010/main" val="2411311164"/>
              </p:ext>
            </p:extLst>
          </p:nvPr>
        </p:nvGraphicFramePr>
        <p:xfrm>
          <a:off x="1999645" y="1625754"/>
          <a:ext cx="8128000" cy="3483356"/>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728603583"/>
                    </a:ext>
                  </a:extLst>
                </a:gridCol>
                <a:gridCol w="4064000">
                  <a:extLst>
                    <a:ext uri="{9D8B030D-6E8A-4147-A177-3AD203B41FA5}">
                      <a16:colId xmlns:a16="http://schemas.microsoft.com/office/drawing/2014/main" val="134074335"/>
                    </a:ext>
                  </a:extLst>
                </a:gridCol>
              </a:tblGrid>
              <a:tr h="370840">
                <a:tc>
                  <a:txBody>
                    <a:bodyPr/>
                    <a:lstStyle/>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Lichaamsbewegingen</a:t>
                      </a:r>
                      <a:r>
                        <a:rPr kumimoji="0" lang="nl-NL" sz="1800" u="none" strike="noStrike" kern="1200" cap="none" spc="0" normalizeH="0" baseline="0" noProof="0" dirty="0">
                          <a:ln>
                            <a:noFill/>
                          </a:ln>
                          <a:effectLst/>
                          <a:uLnTx/>
                          <a:uFillTx/>
                        </a:rPr>
                        <a:t> zoals:</a:t>
                      </a:r>
                    </a:p>
                    <a:p>
                      <a:pPr marL="640080" marR="0" lvl="1" indent="-256032" algn="l" defTabSz="914400" rtl="0" eaLnBrk="1" fontAlgn="auto" latinLnBrk="0" hangingPunct="1">
                        <a:lnSpc>
                          <a:spcPct val="80000"/>
                        </a:lnSpc>
                        <a:spcBef>
                          <a:spcPts val="500"/>
                        </a:spcBef>
                        <a:spcAft>
                          <a:spcPts val="0"/>
                        </a:spcAft>
                        <a:buClrTx/>
                        <a:buSzTx/>
                        <a:buFont typeface="Arial" charset="0"/>
                        <a:buChar char="•"/>
                        <a:tabLst/>
                        <a:defRPr/>
                      </a:pPr>
                      <a:r>
                        <a:rPr kumimoji="0" lang="nl-NL" sz="1600" u="none" strike="noStrike" kern="1200" cap="none" spc="0" normalizeH="0" baseline="0" noProof="0" dirty="0">
                          <a:ln>
                            <a:noFill/>
                          </a:ln>
                          <a:effectLst/>
                          <a:uLnTx/>
                          <a:uFillTx/>
                        </a:rPr>
                        <a:t>Haalt zijn schouders op, </a:t>
                      </a:r>
                    </a:p>
                    <a:p>
                      <a:pPr marL="640080" marR="0" lvl="1" indent="-256032" algn="l" defTabSz="914400" rtl="0" eaLnBrk="1" fontAlgn="auto" latinLnBrk="0" hangingPunct="1">
                        <a:lnSpc>
                          <a:spcPct val="80000"/>
                        </a:lnSpc>
                        <a:spcBef>
                          <a:spcPts val="500"/>
                        </a:spcBef>
                        <a:spcAft>
                          <a:spcPts val="0"/>
                        </a:spcAft>
                        <a:buClrTx/>
                        <a:buSzTx/>
                        <a:buFont typeface="Arial" charset="0"/>
                        <a:buChar char="•"/>
                        <a:tabLst/>
                        <a:defRPr/>
                      </a:pPr>
                      <a:r>
                        <a:rPr kumimoji="0" lang="nl-NL" sz="1600" u="none" strike="noStrike" kern="1200" cap="none" spc="0" normalizeH="0" baseline="0" noProof="0" dirty="0">
                          <a:ln>
                            <a:noFill/>
                          </a:ln>
                          <a:effectLst/>
                          <a:uLnTx/>
                          <a:uFillTx/>
                        </a:rPr>
                        <a:t>Tikken met je voet</a:t>
                      </a:r>
                    </a:p>
                    <a:p>
                      <a:pPr marL="640080" marR="0" lvl="1" indent="-256032" algn="l" defTabSz="914400" rtl="0" eaLnBrk="1" fontAlgn="auto" latinLnBrk="0" hangingPunct="1">
                        <a:lnSpc>
                          <a:spcPct val="80000"/>
                        </a:lnSpc>
                        <a:spcBef>
                          <a:spcPts val="500"/>
                        </a:spcBef>
                        <a:spcAft>
                          <a:spcPts val="0"/>
                        </a:spcAft>
                        <a:buClrTx/>
                        <a:buSzTx/>
                        <a:buFont typeface="Arial" charset="0"/>
                        <a:buChar char="•"/>
                        <a:tabLst/>
                        <a:defRPr/>
                      </a:pPr>
                      <a:r>
                        <a:rPr kumimoji="0" lang="nl-NL" sz="1600" u="none" strike="noStrike" kern="1200" cap="none" spc="0" normalizeH="0" baseline="0" noProof="0" dirty="0">
                          <a:ln>
                            <a:noFill/>
                          </a:ln>
                          <a:effectLst/>
                          <a:uLnTx/>
                          <a:uFillTx/>
                        </a:rPr>
                        <a:t>Trommelen met je vingers</a:t>
                      </a:r>
                    </a:p>
                    <a:p>
                      <a:pPr marL="640080" marR="0" lvl="1" indent="-256032" algn="l" defTabSz="914400" rtl="0" eaLnBrk="1" fontAlgn="auto" latinLnBrk="0" hangingPunct="1">
                        <a:lnSpc>
                          <a:spcPct val="80000"/>
                        </a:lnSpc>
                        <a:spcBef>
                          <a:spcPts val="500"/>
                        </a:spcBef>
                        <a:spcAft>
                          <a:spcPts val="0"/>
                        </a:spcAft>
                        <a:buClrTx/>
                        <a:buSzTx/>
                        <a:buFont typeface="Arial" charset="0"/>
                        <a:buChar char="•"/>
                        <a:tabLst/>
                        <a:defRPr/>
                      </a:pPr>
                      <a:r>
                        <a:rPr kumimoji="0" lang="nl-NL" sz="1600" u="none" strike="noStrike" kern="1200" cap="none" spc="0" normalizeH="0" baseline="0" noProof="0" dirty="0">
                          <a:ln>
                            <a:noFill/>
                          </a:ln>
                          <a:effectLst/>
                          <a:uLnTx/>
                          <a:uFillTx/>
                        </a:rPr>
                        <a:t>Oogbewegingen zoals knipogen</a:t>
                      </a:r>
                    </a:p>
                    <a:p>
                      <a:pPr marL="640080" marR="0" lvl="1" indent="-256032" algn="l" defTabSz="914400" rtl="0" eaLnBrk="1" fontAlgn="auto" latinLnBrk="0" hangingPunct="1">
                        <a:lnSpc>
                          <a:spcPct val="80000"/>
                        </a:lnSpc>
                        <a:spcBef>
                          <a:spcPts val="500"/>
                        </a:spcBef>
                        <a:spcAft>
                          <a:spcPts val="0"/>
                        </a:spcAft>
                        <a:buClrTx/>
                        <a:buSzTx/>
                        <a:buFont typeface="Arial" charset="0"/>
                        <a:buChar char="•"/>
                        <a:tabLst/>
                        <a:defRPr/>
                      </a:pPr>
                      <a:r>
                        <a:rPr kumimoji="0" lang="nl-NL" sz="1600" u="none" strike="noStrike" kern="1200" cap="none" spc="0" normalizeH="0" baseline="0" noProof="0" dirty="0">
                          <a:ln>
                            <a:noFill/>
                          </a:ln>
                          <a:effectLst/>
                          <a:uLnTx/>
                          <a:uFillTx/>
                        </a:rPr>
                        <a:t>Gezichtsuitdrukkingen en gebaren</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Ruimtegebruik</a:t>
                      </a:r>
                      <a:r>
                        <a:rPr kumimoji="0" lang="nl-NL" sz="1800" u="none" strike="noStrike" kern="1200" cap="none" spc="0" normalizeH="0" baseline="0" noProof="0" dirty="0">
                          <a:ln>
                            <a:noFill/>
                          </a:ln>
                          <a:effectLst/>
                          <a:uLnTx/>
                          <a:uFillTx/>
                        </a:rPr>
                        <a:t>: Het gebruik van ruimte voor privacy</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err="1">
                          <a:ln>
                            <a:noFill/>
                          </a:ln>
                          <a:effectLst/>
                          <a:uLnTx/>
                          <a:uFillTx/>
                        </a:rPr>
                        <a:t>Haptiek</a:t>
                      </a:r>
                      <a:r>
                        <a:rPr kumimoji="0" lang="nl-NL" sz="1800" u="none" strike="noStrike" kern="1200" cap="none" spc="0" normalizeH="0" baseline="0" noProof="0" dirty="0">
                          <a:ln>
                            <a:noFill/>
                          </a:ln>
                          <a:effectLst/>
                          <a:uLnTx/>
                          <a:uFillTx/>
                        </a:rPr>
                        <a:t>: Aanrakingen</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Ooggebruik</a:t>
                      </a:r>
                      <a:r>
                        <a:rPr kumimoji="0" lang="nl-NL" sz="1800" u="none" strike="noStrike" kern="1200" cap="none" spc="0" normalizeH="0" baseline="0" noProof="0" dirty="0">
                          <a:ln>
                            <a:noFill/>
                          </a:ln>
                          <a:effectLst/>
                          <a:uLnTx/>
                          <a:uFillTx/>
                        </a:rPr>
                        <a:t>: Contact met de ogen</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Reukzin</a:t>
                      </a:r>
                      <a:r>
                        <a:rPr kumimoji="0" lang="nl-NL" sz="1800" u="none" strike="noStrike" kern="1200" cap="none" spc="0" normalizeH="0" baseline="0" noProof="0" dirty="0">
                          <a:ln>
                            <a:noFill/>
                          </a:ln>
                          <a:effectLst/>
                          <a:uLnTx/>
                          <a:uFillTx/>
                        </a:rPr>
                        <a:t>: Gebruik van geur</a:t>
                      </a:r>
                    </a:p>
                    <a:p>
                      <a:endParaRPr lang="nl-NL" dirty="0"/>
                    </a:p>
                  </a:txBody>
                  <a:tcPr/>
                </a:tc>
                <a:tc>
                  <a:txBody>
                    <a:bodyPr/>
                    <a:lstStyle/>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Gebruik van stem</a:t>
                      </a:r>
                      <a:r>
                        <a:rPr kumimoji="0" lang="nl-NL" sz="1800" u="none" strike="noStrike" kern="1200" cap="none" spc="0" normalizeH="0" baseline="0" noProof="0" dirty="0">
                          <a:ln>
                            <a:noFill/>
                          </a:ln>
                          <a:effectLst/>
                          <a:uLnTx/>
                          <a:uFillTx/>
                        </a:rPr>
                        <a:t>: Toon van je stem, hoogte, snelheid</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Geluid symbolen</a:t>
                      </a:r>
                      <a:r>
                        <a:rPr kumimoji="0" lang="nl-NL" sz="1800" u="none" strike="noStrike" kern="1200" cap="none" spc="0" normalizeH="0" baseline="0" noProof="0" dirty="0">
                          <a:ln>
                            <a:noFill/>
                          </a:ln>
                          <a:effectLst/>
                          <a:uLnTx/>
                          <a:uFillTx/>
                        </a:rPr>
                        <a:t>: grommen, mmm, eh, ah, uh-huh, mompelen</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Stilte</a:t>
                      </a:r>
                      <a:r>
                        <a:rPr kumimoji="0" lang="nl-NL" sz="1800" u="none" strike="noStrike" kern="1200" cap="none" spc="0" normalizeH="0" baseline="0" noProof="0" dirty="0">
                          <a:ln>
                            <a:noFill/>
                          </a:ln>
                          <a:effectLst/>
                          <a:uLnTx/>
                          <a:uFillTx/>
                        </a:rPr>
                        <a:t>: pauzeren, wachten, geheimhouding</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Houding</a:t>
                      </a:r>
                      <a:r>
                        <a:rPr kumimoji="0" lang="nl-NL" sz="1800" u="none" strike="noStrike" kern="1200" cap="none" spc="0" normalizeH="0" baseline="0" noProof="0" dirty="0">
                          <a:ln>
                            <a:noFill/>
                          </a:ln>
                          <a:effectLst/>
                          <a:uLnTx/>
                          <a:uFillTx/>
                        </a:rPr>
                        <a:t>: positie van het lichaam, houding</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Versiering</a:t>
                      </a:r>
                      <a:r>
                        <a:rPr kumimoji="0" lang="nl-NL" sz="1800" u="none" strike="noStrike" kern="1200" cap="none" spc="0" normalizeH="0" baseline="0" noProof="0" dirty="0">
                          <a:ln>
                            <a:noFill/>
                          </a:ln>
                          <a:effectLst/>
                          <a:uLnTx/>
                          <a:uFillTx/>
                        </a:rPr>
                        <a:t>: Kleding, sieraden, kapsel</a:t>
                      </a:r>
                    </a:p>
                    <a:p>
                      <a:pPr marL="274320" marR="0" lvl="0" indent="-256032" algn="l" defTabSz="914400" rtl="0" eaLnBrk="1" fontAlgn="auto" latinLnBrk="0" hangingPunct="1">
                        <a:lnSpc>
                          <a:spcPct val="80000"/>
                        </a:lnSpc>
                        <a:spcBef>
                          <a:spcPts val="1000"/>
                        </a:spcBef>
                        <a:spcAft>
                          <a:spcPts val="0"/>
                        </a:spcAft>
                        <a:buClrTx/>
                        <a:buSzTx/>
                        <a:buFont typeface="Arial" charset="0"/>
                        <a:buChar char="•"/>
                        <a:tabLst/>
                        <a:defRPr/>
                      </a:pPr>
                      <a:r>
                        <a:rPr kumimoji="0" lang="nl-NL" sz="1800" b="1" u="none" strike="noStrike" kern="1200" cap="none" spc="0" normalizeH="0" baseline="0" noProof="0" dirty="0">
                          <a:ln>
                            <a:noFill/>
                          </a:ln>
                          <a:effectLst/>
                          <a:uLnTx/>
                          <a:uFillTx/>
                        </a:rPr>
                        <a:t>Locomotie</a:t>
                      </a:r>
                      <a:r>
                        <a:rPr kumimoji="0" lang="nl-NL" sz="1800" u="none" strike="noStrike" kern="1200" cap="none" spc="0" normalizeH="0" baseline="0" noProof="0" dirty="0">
                          <a:ln>
                            <a:noFill/>
                          </a:ln>
                          <a:effectLst/>
                          <a:uLnTx/>
                          <a:uFillTx/>
                        </a:rPr>
                        <a:t>: Wandelen, hardlopen, onthutsend, mank lopen</a:t>
                      </a:r>
                    </a:p>
                    <a:p>
                      <a:endParaRPr lang="nl-NL" dirty="0"/>
                    </a:p>
                  </a:txBody>
                  <a:tcPr/>
                </a:tc>
                <a:extLst>
                  <a:ext uri="{0D108BD9-81ED-4DB2-BD59-A6C34878D82A}">
                    <a16:rowId xmlns:a16="http://schemas.microsoft.com/office/drawing/2014/main" val="2248615777"/>
                  </a:ext>
                </a:extLst>
              </a:tr>
            </a:tbl>
          </a:graphicData>
        </a:graphic>
      </p:graphicFrame>
    </p:spTree>
    <p:extLst>
      <p:ext uri="{BB962C8B-B14F-4D97-AF65-F5344CB8AC3E}">
        <p14:creationId xmlns:p14="http://schemas.microsoft.com/office/powerpoint/2010/main" val="117797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vn.boomtijdschriften.nl/artikel_images/65504/NP-11-2-0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60" y="1118686"/>
            <a:ext cx="3810000"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1090864" y="4790256"/>
            <a:ext cx="10764252" cy="369332"/>
          </a:xfrm>
          <a:prstGeom prst="rect">
            <a:avLst/>
          </a:prstGeom>
        </p:spPr>
        <p:txBody>
          <a:bodyPr wrap="square">
            <a:spAutoFit/>
          </a:bodyPr>
          <a:lstStyle/>
          <a:p>
            <a:r>
              <a:rPr lang="nl-NL" i="1" dirty="0">
                <a:solidFill>
                  <a:srgbClr val="444444"/>
                </a:solidFill>
                <a:latin typeface="open_sansregular"/>
              </a:rPr>
              <a:t>De zes basisemoties volgens </a:t>
            </a:r>
            <a:r>
              <a:rPr lang="nl-NL" i="1" dirty="0" err="1">
                <a:solidFill>
                  <a:srgbClr val="444444"/>
                </a:solidFill>
                <a:latin typeface="open_sansregular"/>
              </a:rPr>
              <a:t>Ekman</a:t>
            </a:r>
            <a:r>
              <a:rPr lang="nl-NL" i="1" dirty="0">
                <a:solidFill>
                  <a:srgbClr val="444444"/>
                </a:solidFill>
                <a:latin typeface="open_sansregular"/>
              </a:rPr>
              <a:t>: boosheid, angst, walging, verbazing, vreugde en verdriet</a:t>
            </a:r>
            <a:endParaRPr lang="nl-NL" dirty="0"/>
          </a:p>
        </p:txBody>
      </p:sp>
      <p:sp>
        <p:nvSpPr>
          <p:cNvPr id="8" name="Titel 1"/>
          <p:cNvSpPr>
            <a:spLocks noGrp="1"/>
          </p:cNvSpPr>
          <p:nvPr>
            <p:ph type="title"/>
          </p:nvPr>
        </p:nvSpPr>
        <p:spPr>
          <a:xfrm>
            <a:off x="1995028" y="285567"/>
            <a:ext cx="8120063" cy="914400"/>
          </a:xfrm>
        </p:spPr>
        <p:txBody>
          <a:bodyPr/>
          <a:lstStyle/>
          <a:p>
            <a:pPr algn="ctr" fontAlgn="auto">
              <a:spcAft>
                <a:spcPts val="0"/>
              </a:spcAft>
              <a:defRPr/>
            </a:pPr>
            <a:r>
              <a:rPr lang="nl-NL" dirty="0"/>
              <a:t>Aangeboren of aangeleerd?</a:t>
            </a:r>
          </a:p>
        </p:txBody>
      </p:sp>
    </p:spTree>
    <p:extLst>
      <p:ext uri="{BB962C8B-B14F-4D97-AF65-F5344CB8AC3E}">
        <p14:creationId xmlns:p14="http://schemas.microsoft.com/office/powerpoint/2010/main" val="11572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3949" y="969866"/>
            <a:ext cx="10191403" cy="5090624"/>
          </a:xfrm>
          <a:prstGeom prst="rect">
            <a:avLst/>
          </a:prstGeom>
        </p:spPr>
        <p:txBody>
          <a:bodyPr wrap="square">
            <a:spAutoFit/>
          </a:bodyPr>
          <a:lstStyle/>
          <a:p>
            <a:pPr marL="274320" lvl="0" indent="-256032" fontAlgn="auto">
              <a:spcBef>
                <a:spcPct val="20000"/>
              </a:spcBef>
              <a:spcAft>
                <a:spcPts val="0"/>
              </a:spcAft>
              <a:defRPr/>
            </a:pPr>
            <a:r>
              <a:rPr lang="nl-NL" sz="2800" dirty="0">
                <a:solidFill>
                  <a:prstClr val="black"/>
                </a:solidFill>
                <a:latin typeface="Calibri"/>
                <a:cs typeface="+mn-cs"/>
              </a:rPr>
              <a:t>Non-verbale communicatie is van groot belang gezien het gros van de communicatie non-verbaal is.</a:t>
            </a:r>
          </a:p>
          <a:p>
            <a:pPr marL="274320" lvl="0" indent="-256032" fontAlgn="auto">
              <a:spcBef>
                <a:spcPct val="20000"/>
              </a:spcBef>
              <a:spcAft>
                <a:spcPts val="0"/>
              </a:spcAft>
              <a:defRPr/>
            </a:pPr>
            <a:endParaRPr lang="nl-NL" sz="2800" dirty="0">
              <a:solidFill>
                <a:prstClr val="black"/>
              </a:solidFill>
              <a:latin typeface="Calibri"/>
              <a:cs typeface="+mn-cs"/>
            </a:endParaRPr>
          </a:p>
          <a:p>
            <a:pPr marL="274320" lvl="0" indent="-256032" fontAlgn="auto">
              <a:spcBef>
                <a:spcPct val="20000"/>
              </a:spcBef>
              <a:spcAft>
                <a:spcPts val="0"/>
              </a:spcAft>
              <a:defRPr/>
            </a:pPr>
            <a:endParaRPr lang="nl-NL" sz="2800" dirty="0">
              <a:solidFill>
                <a:prstClr val="black"/>
              </a:solidFill>
              <a:latin typeface="Calibri"/>
              <a:cs typeface="+mn-cs"/>
            </a:endParaRPr>
          </a:p>
          <a:p>
            <a:pPr marL="274320" lvl="0" indent="-256032" fontAlgn="auto">
              <a:spcBef>
                <a:spcPct val="20000"/>
              </a:spcBef>
              <a:spcAft>
                <a:spcPts val="0"/>
              </a:spcAft>
              <a:defRPr/>
            </a:pPr>
            <a:endParaRPr lang="nl-NL" sz="2800" dirty="0">
              <a:solidFill>
                <a:prstClr val="black"/>
              </a:solidFill>
              <a:latin typeface="Calibri"/>
              <a:cs typeface="+mn-cs"/>
            </a:endParaRPr>
          </a:p>
          <a:p>
            <a:pPr marL="274320" lvl="0" indent="-256032" fontAlgn="auto">
              <a:spcBef>
                <a:spcPct val="20000"/>
              </a:spcBef>
              <a:spcAft>
                <a:spcPts val="0"/>
              </a:spcAft>
              <a:defRPr/>
            </a:pPr>
            <a:endParaRPr lang="nl-NL" sz="2800" dirty="0">
              <a:solidFill>
                <a:prstClr val="black"/>
              </a:solidFill>
              <a:latin typeface="Calibri"/>
              <a:cs typeface="+mn-cs"/>
            </a:endParaRPr>
          </a:p>
          <a:p>
            <a:pPr marL="274320" lvl="0" indent="-256032" fontAlgn="auto">
              <a:spcBef>
                <a:spcPct val="20000"/>
              </a:spcBef>
              <a:spcAft>
                <a:spcPts val="0"/>
              </a:spcAft>
              <a:defRPr/>
            </a:pPr>
            <a:endParaRPr lang="nl-NL" sz="2800" dirty="0">
              <a:solidFill>
                <a:prstClr val="black"/>
              </a:solidFill>
              <a:latin typeface="Calibri"/>
              <a:cs typeface="+mn-cs"/>
            </a:endParaRPr>
          </a:p>
          <a:p>
            <a:pPr marL="274320" lvl="0" indent="-256032" fontAlgn="auto">
              <a:spcBef>
                <a:spcPct val="20000"/>
              </a:spcBef>
              <a:spcAft>
                <a:spcPts val="0"/>
              </a:spcAft>
              <a:defRPr/>
            </a:pPr>
            <a:endParaRPr lang="nl-NL" sz="2800" dirty="0">
              <a:solidFill>
                <a:prstClr val="black"/>
              </a:solidFill>
              <a:latin typeface="Calibri"/>
              <a:cs typeface="+mn-cs"/>
            </a:endParaRPr>
          </a:p>
          <a:p>
            <a:pPr marL="274320" lvl="0" indent="-256032" fontAlgn="auto">
              <a:spcBef>
                <a:spcPct val="20000"/>
              </a:spcBef>
              <a:spcAft>
                <a:spcPts val="0"/>
              </a:spcAft>
              <a:defRPr/>
            </a:pPr>
            <a:endParaRPr lang="nl-NL" sz="2800" dirty="0">
              <a:solidFill>
                <a:prstClr val="black"/>
              </a:solidFill>
              <a:latin typeface="Calibri"/>
              <a:cs typeface="+mn-cs"/>
            </a:endParaRPr>
          </a:p>
          <a:p>
            <a:pPr marL="274320" lvl="0" indent="-256032" fontAlgn="auto">
              <a:spcBef>
                <a:spcPct val="20000"/>
              </a:spcBef>
              <a:spcAft>
                <a:spcPts val="0"/>
              </a:spcAft>
              <a:defRPr/>
            </a:pPr>
            <a:r>
              <a:rPr lang="nl-NL" sz="2800" dirty="0">
                <a:solidFill>
                  <a:prstClr val="black"/>
                </a:solidFill>
                <a:latin typeface="Calibri"/>
                <a:cs typeface="+mn-cs"/>
              </a:rPr>
              <a:t>Het wekt vertrouwen op maar pas op met misverstanden!</a:t>
            </a:r>
          </a:p>
        </p:txBody>
      </p:sp>
      <p:sp>
        <p:nvSpPr>
          <p:cNvPr id="4" name="AutoShape 2"/>
          <p:cNvSpPr txBox="1">
            <a:spLocks noChangeArrowheads="1"/>
          </p:cNvSpPr>
          <p:nvPr/>
        </p:nvSpPr>
        <p:spPr bwMode="auto">
          <a:xfrm>
            <a:off x="1807076" y="247797"/>
            <a:ext cx="75438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fontAlgn="auto">
              <a:spcAft>
                <a:spcPts val="0"/>
              </a:spcAft>
              <a:defRPr/>
            </a:pPr>
            <a:r>
              <a:rPr lang="nl-NL"/>
              <a:t>Conclusie</a:t>
            </a:r>
            <a:endParaRPr lang="nl-NL" dirty="0"/>
          </a:p>
        </p:txBody>
      </p:sp>
      <p:pic>
        <p:nvPicPr>
          <p:cNvPr id="7170" name="Picture 2"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1" y="2116654"/>
            <a:ext cx="5715000" cy="344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8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E03293E0-A872-4DBA-8C77-71B8B698A72C}"/>
              </a:ext>
            </a:extLst>
          </p:cNvPr>
          <p:cNvSpPr txBox="1"/>
          <p:nvPr/>
        </p:nvSpPr>
        <p:spPr>
          <a:xfrm>
            <a:off x="914400" y="809625"/>
            <a:ext cx="10744200" cy="2031325"/>
          </a:xfrm>
          <a:prstGeom prst="rect">
            <a:avLst/>
          </a:prstGeom>
          <a:noFill/>
        </p:spPr>
        <p:txBody>
          <a:bodyPr wrap="square">
            <a:spAutoFit/>
          </a:bodyPr>
          <a:lstStyle/>
          <a:p>
            <a:r>
              <a:rPr lang="nl-NL" dirty="0"/>
              <a:t>Wat is het verschil tussen interne en externe communicatie?</a:t>
            </a:r>
          </a:p>
          <a:p>
            <a:r>
              <a:rPr lang="nl-NL" dirty="0"/>
              <a:t>– interne communicatie:</a:t>
            </a:r>
          </a:p>
          <a:p>
            <a:r>
              <a:rPr lang="nl-NL" dirty="0"/>
              <a:t>beschikbaar maken, doorgeven en ontvangen van informatie voor en door medewerkers en de eigen  organisatie. </a:t>
            </a:r>
          </a:p>
          <a:p>
            <a:r>
              <a:rPr lang="nl-NL" dirty="0"/>
              <a:t>– externe communicatie:</a:t>
            </a:r>
          </a:p>
          <a:p>
            <a:r>
              <a:rPr lang="nl-NL" dirty="0"/>
              <a:t>communicatie die niet is gericht op de eigen medewerkers, maar op de buitenstaanders zoals: de klant, de leverancier. </a:t>
            </a:r>
          </a:p>
        </p:txBody>
      </p:sp>
      <p:pic>
        <p:nvPicPr>
          <p:cNvPr id="2" name="Afbeelding 1">
            <a:extLst>
              <a:ext uri="{FF2B5EF4-FFF2-40B4-BE49-F238E27FC236}">
                <a16:creationId xmlns:a16="http://schemas.microsoft.com/office/drawing/2014/main" id="{9344A174-27D4-4093-BDDA-E8B1C6623B59}"/>
              </a:ext>
            </a:extLst>
          </p:cNvPr>
          <p:cNvPicPr>
            <a:picLocks noChangeAspect="1"/>
          </p:cNvPicPr>
          <p:nvPr/>
        </p:nvPicPr>
        <p:blipFill>
          <a:blip r:embed="rId2"/>
          <a:stretch>
            <a:fillRect/>
          </a:stretch>
        </p:blipFill>
        <p:spPr>
          <a:xfrm>
            <a:off x="4130569" y="3088640"/>
            <a:ext cx="7348644" cy="2659697"/>
          </a:xfrm>
          <a:prstGeom prst="rect">
            <a:avLst/>
          </a:prstGeom>
        </p:spPr>
      </p:pic>
    </p:spTree>
    <p:extLst>
      <p:ext uri="{BB962C8B-B14F-4D97-AF65-F5344CB8AC3E}">
        <p14:creationId xmlns:p14="http://schemas.microsoft.com/office/powerpoint/2010/main" val="140805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45299" y="1871651"/>
            <a:ext cx="10191403" cy="2074414"/>
          </a:xfrm>
          <a:prstGeom prst="rect">
            <a:avLst/>
          </a:prstGeom>
        </p:spPr>
        <p:txBody>
          <a:bodyPr wrap="square">
            <a:spAutoFit/>
          </a:bodyPr>
          <a:lstStyle/>
          <a:p>
            <a:pPr marL="274320" lvl="0" indent="-256032" fontAlgn="auto">
              <a:spcBef>
                <a:spcPct val="20000"/>
              </a:spcBef>
              <a:spcAft>
                <a:spcPts val="0"/>
              </a:spcAft>
              <a:defRPr/>
            </a:pPr>
            <a:r>
              <a:rPr lang="nl-NL" sz="2800" dirty="0">
                <a:solidFill>
                  <a:prstClr val="black"/>
                </a:solidFill>
                <a:latin typeface="Calibri"/>
                <a:cs typeface="+mn-cs"/>
              </a:rPr>
              <a:t>Hoe communiceren jullie als team in je onderneming?</a:t>
            </a:r>
          </a:p>
          <a:p>
            <a:pPr marL="274320" lvl="0" indent="-256032" fontAlgn="auto">
              <a:spcBef>
                <a:spcPct val="20000"/>
              </a:spcBef>
              <a:spcAft>
                <a:spcPts val="0"/>
              </a:spcAft>
              <a:defRPr/>
            </a:pPr>
            <a:r>
              <a:rPr lang="nl-NL" sz="2800" dirty="0">
                <a:solidFill>
                  <a:prstClr val="black"/>
                </a:solidFill>
                <a:latin typeface="Calibri"/>
                <a:cs typeface="+mn-cs"/>
              </a:rPr>
              <a:t>-    Vorm: meetings, overeenkomst, informeel</a:t>
            </a:r>
          </a:p>
          <a:p>
            <a:pPr marL="475488" lvl="0" indent="-457200" fontAlgn="auto">
              <a:spcBef>
                <a:spcPct val="20000"/>
              </a:spcBef>
              <a:spcAft>
                <a:spcPts val="0"/>
              </a:spcAft>
              <a:buFontTx/>
              <a:buChar char="-"/>
              <a:defRPr/>
            </a:pPr>
            <a:r>
              <a:rPr lang="nl-NL" sz="2800" dirty="0">
                <a:solidFill>
                  <a:prstClr val="black"/>
                </a:solidFill>
                <a:latin typeface="Calibri"/>
                <a:cs typeface="+mn-cs"/>
              </a:rPr>
              <a:t>Stijl: informeel, formeel, hiërarchisch? </a:t>
            </a:r>
          </a:p>
          <a:p>
            <a:pPr marL="475488" lvl="0" indent="-457200" fontAlgn="auto">
              <a:spcBef>
                <a:spcPct val="20000"/>
              </a:spcBef>
              <a:spcAft>
                <a:spcPts val="0"/>
              </a:spcAft>
              <a:buFontTx/>
              <a:buChar char="-"/>
              <a:defRPr/>
            </a:pPr>
            <a:r>
              <a:rPr lang="nl-NL" sz="2800" dirty="0">
                <a:solidFill>
                  <a:prstClr val="black"/>
                </a:solidFill>
                <a:latin typeface="Calibri"/>
                <a:cs typeface="+mn-cs"/>
              </a:rPr>
              <a:t>Opdracht om te testen </a:t>
            </a:r>
            <a:r>
              <a:rPr lang="nl-NL" sz="2800" dirty="0">
                <a:solidFill>
                  <a:prstClr val="black"/>
                </a:solidFill>
                <a:latin typeface="Calibri"/>
                <a:cs typeface="+mn-cs"/>
                <a:sym typeface="Wingdings" panose="05000000000000000000" pitchFamily="2" charset="2"/>
              </a:rPr>
              <a:t> </a:t>
            </a:r>
            <a:endParaRPr lang="nl-NL" sz="2800" dirty="0">
              <a:solidFill>
                <a:prstClr val="black"/>
              </a:solidFill>
              <a:latin typeface="Calibri"/>
              <a:cs typeface="+mn-cs"/>
            </a:endParaRPr>
          </a:p>
        </p:txBody>
      </p:sp>
      <p:sp>
        <p:nvSpPr>
          <p:cNvPr id="4" name="AutoShape 2"/>
          <p:cNvSpPr txBox="1">
            <a:spLocks noChangeArrowheads="1"/>
          </p:cNvSpPr>
          <p:nvPr/>
        </p:nvSpPr>
        <p:spPr bwMode="auto">
          <a:xfrm>
            <a:off x="1445299" y="876447"/>
            <a:ext cx="75438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fontAlgn="auto">
              <a:spcAft>
                <a:spcPts val="0"/>
              </a:spcAft>
              <a:defRPr/>
            </a:pPr>
            <a:r>
              <a:rPr lang="nl-NL" dirty="0"/>
              <a:t>Opdracht</a:t>
            </a:r>
          </a:p>
        </p:txBody>
      </p:sp>
      <p:sp>
        <p:nvSpPr>
          <p:cNvPr id="5" name="Tekstvak 4">
            <a:extLst>
              <a:ext uri="{FF2B5EF4-FFF2-40B4-BE49-F238E27FC236}">
                <a16:creationId xmlns:a16="http://schemas.microsoft.com/office/drawing/2014/main" id="{5278FC21-9FDF-4164-A10E-27FE09A09354}"/>
              </a:ext>
            </a:extLst>
          </p:cNvPr>
          <p:cNvSpPr txBox="1"/>
          <p:nvPr/>
        </p:nvSpPr>
        <p:spPr>
          <a:xfrm>
            <a:off x="2021682" y="4556017"/>
            <a:ext cx="7536656" cy="830997"/>
          </a:xfrm>
          <a:prstGeom prst="rect">
            <a:avLst/>
          </a:prstGeom>
          <a:noFill/>
          <a:ln>
            <a:solidFill>
              <a:schemeClr val="accent4"/>
            </a:solidFill>
          </a:ln>
        </p:spPr>
        <p:txBody>
          <a:bodyPr wrap="square">
            <a:spAutoFit/>
          </a:bodyPr>
          <a:lstStyle/>
          <a:p>
            <a:pPr algn="ctr"/>
            <a:r>
              <a:rPr lang="nl-NL" sz="2400" dirty="0">
                <a:solidFill>
                  <a:schemeClr val="accent6"/>
                </a:solidFill>
              </a:rPr>
              <a:t>Voor dit spel moet je goed verbaal kunnen omschrijven en duidelijke instructies kunnen geven</a:t>
            </a:r>
          </a:p>
        </p:txBody>
      </p:sp>
    </p:spTree>
    <p:extLst>
      <p:ext uri="{BB962C8B-B14F-4D97-AF65-F5344CB8AC3E}">
        <p14:creationId xmlns:p14="http://schemas.microsoft.com/office/powerpoint/2010/main" val="403399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B9FDA-B4E1-45C4-8918-42BA4F7C0959}"/>
              </a:ext>
            </a:extLst>
          </p:cNvPr>
          <p:cNvSpPr>
            <a:spLocks noGrp="1"/>
          </p:cNvSpPr>
          <p:nvPr>
            <p:ph type="title"/>
          </p:nvPr>
        </p:nvSpPr>
        <p:spPr/>
        <p:txBody>
          <a:bodyPr/>
          <a:lstStyle/>
          <a:p>
            <a:r>
              <a:rPr lang="nl-NL" b="1" dirty="0">
                <a:solidFill>
                  <a:schemeClr val="accent6"/>
                </a:solidFill>
              </a:rPr>
              <a:t>Rooster en huishoudelijke mededingen! </a:t>
            </a:r>
          </a:p>
        </p:txBody>
      </p:sp>
      <p:pic>
        <p:nvPicPr>
          <p:cNvPr id="8" name="Afbeelding 7">
            <a:extLst>
              <a:ext uri="{FF2B5EF4-FFF2-40B4-BE49-F238E27FC236}">
                <a16:creationId xmlns:a16="http://schemas.microsoft.com/office/drawing/2014/main" id="{01BEC9B0-0ADC-48CF-8360-CEDA8463ACC8}"/>
              </a:ext>
            </a:extLst>
          </p:cNvPr>
          <p:cNvPicPr>
            <a:picLocks noChangeAspect="1"/>
          </p:cNvPicPr>
          <p:nvPr/>
        </p:nvPicPr>
        <p:blipFill>
          <a:blip r:embed="rId2"/>
          <a:stretch>
            <a:fillRect/>
          </a:stretch>
        </p:blipFill>
        <p:spPr>
          <a:xfrm>
            <a:off x="5959235" y="2143882"/>
            <a:ext cx="2921718" cy="1574324"/>
          </a:xfrm>
          <a:prstGeom prst="rect">
            <a:avLst/>
          </a:prstGeom>
        </p:spPr>
      </p:pic>
      <p:pic>
        <p:nvPicPr>
          <p:cNvPr id="9" name="Afbeelding 8">
            <a:extLst>
              <a:ext uri="{FF2B5EF4-FFF2-40B4-BE49-F238E27FC236}">
                <a16:creationId xmlns:a16="http://schemas.microsoft.com/office/drawing/2014/main" id="{833900A1-36C3-4938-8963-CE4BE1715757}"/>
              </a:ext>
            </a:extLst>
          </p:cNvPr>
          <p:cNvPicPr>
            <a:picLocks noChangeAspect="1"/>
          </p:cNvPicPr>
          <p:nvPr/>
        </p:nvPicPr>
        <p:blipFill>
          <a:blip r:embed="rId3"/>
          <a:stretch>
            <a:fillRect/>
          </a:stretch>
        </p:blipFill>
        <p:spPr>
          <a:xfrm>
            <a:off x="9102408" y="2137760"/>
            <a:ext cx="2884791" cy="2947808"/>
          </a:xfrm>
          <a:prstGeom prst="rect">
            <a:avLst/>
          </a:prstGeom>
        </p:spPr>
      </p:pic>
      <p:sp>
        <p:nvSpPr>
          <p:cNvPr id="10" name="Tekstvak 9">
            <a:extLst>
              <a:ext uri="{FF2B5EF4-FFF2-40B4-BE49-F238E27FC236}">
                <a16:creationId xmlns:a16="http://schemas.microsoft.com/office/drawing/2014/main" id="{B0BA9D98-E1E0-4BA5-9926-39265EB22F5A}"/>
              </a:ext>
            </a:extLst>
          </p:cNvPr>
          <p:cNvSpPr txBox="1"/>
          <p:nvPr/>
        </p:nvSpPr>
        <p:spPr>
          <a:xfrm>
            <a:off x="1058473" y="1729558"/>
            <a:ext cx="1177446" cy="369332"/>
          </a:xfrm>
          <a:prstGeom prst="rect">
            <a:avLst/>
          </a:prstGeom>
          <a:noFill/>
        </p:spPr>
        <p:txBody>
          <a:bodyPr wrap="square" rtlCol="0">
            <a:spAutoFit/>
          </a:bodyPr>
          <a:lstStyle/>
          <a:p>
            <a:r>
              <a:rPr lang="nl-NL" dirty="0"/>
              <a:t>Maandag</a:t>
            </a:r>
          </a:p>
        </p:txBody>
      </p:sp>
      <p:sp>
        <p:nvSpPr>
          <p:cNvPr id="11" name="Tekstvak 10">
            <a:extLst>
              <a:ext uri="{FF2B5EF4-FFF2-40B4-BE49-F238E27FC236}">
                <a16:creationId xmlns:a16="http://schemas.microsoft.com/office/drawing/2014/main" id="{576C314D-FD05-45A4-A41F-DC42C0097ECC}"/>
              </a:ext>
            </a:extLst>
          </p:cNvPr>
          <p:cNvSpPr txBox="1"/>
          <p:nvPr/>
        </p:nvSpPr>
        <p:spPr>
          <a:xfrm>
            <a:off x="3935690" y="1768428"/>
            <a:ext cx="1177446" cy="369332"/>
          </a:xfrm>
          <a:prstGeom prst="rect">
            <a:avLst/>
          </a:prstGeom>
          <a:noFill/>
        </p:spPr>
        <p:txBody>
          <a:bodyPr wrap="square" rtlCol="0">
            <a:spAutoFit/>
          </a:bodyPr>
          <a:lstStyle/>
          <a:p>
            <a:r>
              <a:rPr lang="nl-NL" dirty="0"/>
              <a:t>Dinsdag</a:t>
            </a:r>
          </a:p>
        </p:txBody>
      </p:sp>
      <p:sp>
        <p:nvSpPr>
          <p:cNvPr id="12" name="Tekstvak 11">
            <a:extLst>
              <a:ext uri="{FF2B5EF4-FFF2-40B4-BE49-F238E27FC236}">
                <a16:creationId xmlns:a16="http://schemas.microsoft.com/office/drawing/2014/main" id="{D442E773-2FF7-4717-98E3-37558C994E25}"/>
              </a:ext>
            </a:extLst>
          </p:cNvPr>
          <p:cNvSpPr txBox="1"/>
          <p:nvPr/>
        </p:nvSpPr>
        <p:spPr>
          <a:xfrm>
            <a:off x="7078865" y="1729558"/>
            <a:ext cx="1551567" cy="369332"/>
          </a:xfrm>
          <a:prstGeom prst="rect">
            <a:avLst/>
          </a:prstGeom>
          <a:noFill/>
        </p:spPr>
        <p:txBody>
          <a:bodyPr wrap="square" rtlCol="0">
            <a:spAutoFit/>
          </a:bodyPr>
          <a:lstStyle/>
          <a:p>
            <a:r>
              <a:rPr lang="nl-NL" dirty="0"/>
              <a:t>Woensdag</a:t>
            </a:r>
          </a:p>
        </p:txBody>
      </p:sp>
      <p:sp>
        <p:nvSpPr>
          <p:cNvPr id="13" name="Tekstvak 12">
            <a:extLst>
              <a:ext uri="{FF2B5EF4-FFF2-40B4-BE49-F238E27FC236}">
                <a16:creationId xmlns:a16="http://schemas.microsoft.com/office/drawing/2014/main" id="{B5A942E7-7E28-4731-8FE6-88445D7EDD4A}"/>
              </a:ext>
            </a:extLst>
          </p:cNvPr>
          <p:cNvSpPr txBox="1"/>
          <p:nvPr/>
        </p:nvSpPr>
        <p:spPr>
          <a:xfrm>
            <a:off x="10182639" y="1729558"/>
            <a:ext cx="1551567" cy="369332"/>
          </a:xfrm>
          <a:prstGeom prst="rect">
            <a:avLst/>
          </a:prstGeom>
          <a:noFill/>
        </p:spPr>
        <p:txBody>
          <a:bodyPr wrap="square" rtlCol="0">
            <a:spAutoFit/>
          </a:bodyPr>
          <a:lstStyle/>
          <a:p>
            <a:r>
              <a:rPr lang="nl-NL" dirty="0"/>
              <a:t>Donderdag</a:t>
            </a:r>
          </a:p>
        </p:txBody>
      </p:sp>
      <p:pic>
        <p:nvPicPr>
          <p:cNvPr id="18" name="Afbeelding 17">
            <a:extLst>
              <a:ext uri="{FF2B5EF4-FFF2-40B4-BE49-F238E27FC236}">
                <a16:creationId xmlns:a16="http://schemas.microsoft.com/office/drawing/2014/main" id="{F2386C41-5CCD-4239-A8FC-CC66AA8D5CBF}"/>
              </a:ext>
            </a:extLst>
          </p:cNvPr>
          <p:cNvPicPr>
            <a:picLocks noChangeAspect="1"/>
          </p:cNvPicPr>
          <p:nvPr/>
        </p:nvPicPr>
        <p:blipFill>
          <a:blip r:embed="rId4"/>
          <a:stretch>
            <a:fillRect/>
          </a:stretch>
        </p:blipFill>
        <p:spPr>
          <a:xfrm>
            <a:off x="146907" y="2137760"/>
            <a:ext cx="2942684" cy="2221298"/>
          </a:xfrm>
          <a:prstGeom prst="rect">
            <a:avLst/>
          </a:prstGeom>
        </p:spPr>
      </p:pic>
      <p:pic>
        <p:nvPicPr>
          <p:cNvPr id="19" name="Afbeelding 18">
            <a:extLst>
              <a:ext uri="{FF2B5EF4-FFF2-40B4-BE49-F238E27FC236}">
                <a16:creationId xmlns:a16="http://schemas.microsoft.com/office/drawing/2014/main" id="{FF3A29CC-3123-4DEA-A901-77747399462E}"/>
              </a:ext>
            </a:extLst>
          </p:cNvPr>
          <p:cNvPicPr>
            <a:picLocks noChangeAspect="1"/>
          </p:cNvPicPr>
          <p:nvPr/>
        </p:nvPicPr>
        <p:blipFill>
          <a:blip r:embed="rId5"/>
          <a:stretch>
            <a:fillRect/>
          </a:stretch>
        </p:blipFill>
        <p:spPr>
          <a:xfrm>
            <a:off x="3198521" y="2137760"/>
            <a:ext cx="2726962" cy="2058459"/>
          </a:xfrm>
          <a:prstGeom prst="rect">
            <a:avLst/>
          </a:prstGeom>
        </p:spPr>
      </p:pic>
    </p:spTree>
    <p:extLst>
      <p:ext uri="{BB962C8B-B14F-4D97-AF65-F5344CB8AC3E}">
        <p14:creationId xmlns:p14="http://schemas.microsoft.com/office/powerpoint/2010/main" val="196082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EFF7E-60D6-4BA1-B6D3-E8FE739508F1}"/>
              </a:ext>
            </a:extLst>
          </p:cNvPr>
          <p:cNvSpPr>
            <a:spLocks noGrp="1"/>
          </p:cNvSpPr>
          <p:nvPr>
            <p:ph type="title"/>
          </p:nvPr>
        </p:nvSpPr>
        <p:spPr>
          <a:xfrm>
            <a:off x="839788" y="457200"/>
            <a:ext cx="3932237" cy="1600200"/>
          </a:xfrm>
        </p:spPr>
        <p:txBody>
          <a:bodyPr/>
          <a:lstStyle/>
          <a:p>
            <a:r>
              <a:rPr lang="en-US" sz="4800" b="1" dirty="0"/>
              <a:t>Tot morgen	</a:t>
            </a:r>
          </a:p>
        </p:txBody>
      </p:sp>
      <p:pic>
        <p:nvPicPr>
          <p:cNvPr id="2" name="Afbeelding 1">
            <a:extLst>
              <a:ext uri="{FF2B5EF4-FFF2-40B4-BE49-F238E27FC236}">
                <a16:creationId xmlns:a16="http://schemas.microsoft.com/office/drawing/2014/main" id="{7274C6A6-3A3B-4C9D-B572-86DC070AB18F}"/>
              </a:ext>
            </a:extLst>
          </p:cNvPr>
          <p:cNvPicPr>
            <a:picLocks noChangeAspect="1"/>
          </p:cNvPicPr>
          <p:nvPr/>
        </p:nvPicPr>
        <p:blipFill>
          <a:blip r:embed="rId3"/>
          <a:stretch>
            <a:fillRect/>
          </a:stretch>
        </p:blipFill>
        <p:spPr>
          <a:xfrm>
            <a:off x="5183188" y="1027972"/>
            <a:ext cx="6172200" cy="4792531"/>
          </a:xfrm>
          <a:prstGeom prst="rect">
            <a:avLst/>
          </a:prstGeom>
          <a:noFill/>
        </p:spPr>
      </p:pic>
      <p:sp>
        <p:nvSpPr>
          <p:cNvPr id="15" name="Text Placeholder 3">
            <a:extLst>
              <a:ext uri="{FF2B5EF4-FFF2-40B4-BE49-F238E27FC236}">
                <a16:creationId xmlns:a16="http://schemas.microsoft.com/office/drawing/2014/main" id="{4F88509A-ED4D-45B6-9AA4-F73761565171}"/>
              </a:ext>
            </a:extLst>
          </p:cNvPr>
          <p:cNvSpPr>
            <a:spLocks noGrp="1"/>
          </p:cNvSpPr>
          <p:nvPr>
            <p:ph type="body" sz="half" idx="2"/>
          </p:nvPr>
        </p:nvSpPr>
        <p:spPr>
          <a:xfrm>
            <a:off x="839788" y="2057400"/>
            <a:ext cx="3932237" cy="3811588"/>
          </a:xfrm>
        </p:spPr>
        <p:txBody>
          <a:bodyPr/>
          <a:lstStyle/>
          <a:p>
            <a:r>
              <a:rPr lang="en-US" dirty="0"/>
              <a:t>Extreme communicatee </a:t>
            </a:r>
          </a:p>
        </p:txBody>
      </p:sp>
    </p:spTree>
    <p:extLst>
      <p:ext uri="{BB962C8B-B14F-4D97-AF65-F5344CB8AC3E}">
        <p14:creationId xmlns:p14="http://schemas.microsoft.com/office/powerpoint/2010/main" val="80628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DC397-7033-40C5-9BDD-1FE59641A1CC}"/>
              </a:ext>
            </a:extLst>
          </p:cNvPr>
          <p:cNvSpPr>
            <a:spLocks noGrp="1"/>
          </p:cNvSpPr>
          <p:nvPr>
            <p:ph type="ctrTitle"/>
          </p:nvPr>
        </p:nvSpPr>
        <p:spPr/>
        <p:txBody>
          <a:bodyPr/>
          <a:lstStyle/>
          <a:p>
            <a:r>
              <a:rPr lang="nl-NL" b="1" dirty="0">
                <a:solidFill>
                  <a:schemeClr val="accent6"/>
                </a:solidFill>
              </a:rPr>
              <a:t>Deel 2: externe communicatie</a:t>
            </a:r>
          </a:p>
        </p:txBody>
      </p:sp>
      <p:sp>
        <p:nvSpPr>
          <p:cNvPr id="3" name="Ondertitel 2">
            <a:extLst>
              <a:ext uri="{FF2B5EF4-FFF2-40B4-BE49-F238E27FC236}">
                <a16:creationId xmlns:a16="http://schemas.microsoft.com/office/drawing/2014/main" id="{976906A8-F56C-4D0B-8FB8-3256D0082FA0}"/>
              </a:ext>
            </a:extLst>
          </p:cNvPr>
          <p:cNvSpPr>
            <a:spLocks noGrp="1"/>
          </p:cNvSpPr>
          <p:nvPr>
            <p:ph type="subTitle" idx="1"/>
          </p:nvPr>
        </p:nvSpPr>
        <p:spPr/>
        <p:txBody>
          <a:bodyPr/>
          <a:lstStyle/>
          <a:p>
            <a:r>
              <a:rPr lang="nl-NL" dirty="0"/>
              <a:t>Hoe communiceren jullie naar buiten toe?</a:t>
            </a:r>
          </a:p>
        </p:txBody>
      </p:sp>
    </p:spTree>
    <p:extLst>
      <p:ext uri="{BB962C8B-B14F-4D97-AF65-F5344CB8AC3E}">
        <p14:creationId xmlns:p14="http://schemas.microsoft.com/office/powerpoint/2010/main" val="286220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8BCA8-29B1-4B97-86A0-21F489B9ED87}"/>
              </a:ext>
            </a:extLst>
          </p:cNvPr>
          <p:cNvSpPr>
            <a:spLocks noGrp="1"/>
          </p:cNvSpPr>
          <p:nvPr>
            <p:ph type="title"/>
          </p:nvPr>
        </p:nvSpPr>
        <p:spPr/>
        <p:txBody>
          <a:bodyPr/>
          <a:lstStyle/>
          <a:p>
            <a:r>
              <a:rPr lang="nl-NL" dirty="0"/>
              <a:t>Externe communicatie </a:t>
            </a:r>
          </a:p>
        </p:txBody>
      </p:sp>
      <p:sp>
        <p:nvSpPr>
          <p:cNvPr id="4" name="Tekstvak 3">
            <a:extLst>
              <a:ext uri="{FF2B5EF4-FFF2-40B4-BE49-F238E27FC236}">
                <a16:creationId xmlns:a16="http://schemas.microsoft.com/office/drawing/2014/main" id="{D67559BD-C082-422F-829E-D9C226474E93}"/>
              </a:ext>
            </a:extLst>
          </p:cNvPr>
          <p:cNvSpPr txBox="1"/>
          <p:nvPr/>
        </p:nvSpPr>
        <p:spPr>
          <a:xfrm>
            <a:off x="838200" y="1604963"/>
            <a:ext cx="10006012" cy="646331"/>
          </a:xfrm>
          <a:prstGeom prst="rect">
            <a:avLst/>
          </a:prstGeom>
          <a:noFill/>
        </p:spPr>
        <p:txBody>
          <a:bodyPr wrap="square">
            <a:spAutoFit/>
          </a:bodyPr>
          <a:lstStyle/>
          <a:p>
            <a:r>
              <a:rPr lang="nl-NL" dirty="0"/>
              <a:t>Voordelen van een goede externe communicatie zijn onder meer een herkenbare uitstraling, meer bekendheid, betrouwbaarheid en een goed imago. </a:t>
            </a:r>
          </a:p>
        </p:txBody>
      </p:sp>
      <p:sp>
        <p:nvSpPr>
          <p:cNvPr id="6" name="Tekstvak 5">
            <a:extLst>
              <a:ext uri="{FF2B5EF4-FFF2-40B4-BE49-F238E27FC236}">
                <a16:creationId xmlns:a16="http://schemas.microsoft.com/office/drawing/2014/main" id="{C0DED15A-3B8D-45DF-9F60-D73C91711074}"/>
              </a:ext>
            </a:extLst>
          </p:cNvPr>
          <p:cNvSpPr txBox="1"/>
          <p:nvPr/>
        </p:nvSpPr>
        <p:spPr>
          <a:xfrm>
            <a:off x="904875" y="3060650"/>
            <a:ext cx="6105524" cy="2554545"/>
          </a:xfrm>
          <a:prstGeom prst="rect">
            <a:avLst/>
          </a:prstGeom>
          <a:noFill/>
        </p:spPr>
        <p:txBody>
          <a:bodyPr wrap="square">
            <a:spAutoFit/>
          </a:bodyPr>
          <a:lstStyle/>
          <a:p>
            <a:r>
              <a:rPr lang="nl-NL" sz="2000" dirty="0"/>
              <a:t>Inleven in de ander</a:t>
            </a:r>
          </a:p>
          <a:p>
            <a:r>
              <a:rPr lang="nl-NL" sz="2000" dirty="0"/>
              <a:t>Starten met je hoofdboodschap</a:t>
            </a:r>
          </a:p>
          <a:p>
            <a:r>
              <a:rPr lang="nl-NL" sz="2000" dirty="0"/>
              <a:t>Contentplanning</a:t>
            </a:r>
          </a:p>
          <a:p>
            <a:r>
              <a:rPr lang="nl-NL" sz="2000" dirty="0"/>
              <a:t>Beperk je informatie</a:t>
            </a:r>
          </a:p>
          <a:p>
            <a:r>
              <a:rPr lang="nl-NL" sz="2000" dirty="0"/>
              <a:t>Duidelijke call </a:t>
            </a:r>
            <a:r>
              <a:rPr lang="nl-NL" sz="2000" dirty="0" err="1"/>
              <a:t>to</a:t>
            </a:r>
            <a:r>
              <a:rPr lang="nl-NL" sz="2000" dirty="0"/>
              <a:t> action</a:t>
            </a:r>
          </a:p>
          <a:p>
            <a:r>
              <a:rPr lang="nl-NL" sz="2000" dirty="0"/>
              <a:t>Test je doelgroep</a:t>
            </a:r>
          </a:p>
          <a:p>
            <a:r>
              <a:rPr lang="nl-NL" sz="2000" dirty="0"/>
              <a:t>Verbale communicatie</a:t>
            </a:r>
          </a:p>
          <a:p>
            <a:r>
              <a:rPr lang="nl-NL" sz="2000" dirty="0"/>
              <a:t>Visuele communicatie</a:t>
            </a:r>
          </a:p>
        </p:txBody>
      </p:sp>
      <p:sp>
        <p:nvSpPr>
          <p:cNvPr id="7" name="Tekstvak 6">
            <a:extLst>
              <a:ext uri="{FF2B5EF4-FFF2-40B4-BE49-F238E27FC236}">
                <a16:creationId xmlns:a16="http://schemas.microsoft.com/office/drawing/2014/main" id="{1965AF34-8624-4946-BF7C-A443F9757E3D}"/>
              </a:ext>
            </a:extLst>
          </p:cNvPr>
          <p:cNvSpPr txBox="1"/>
          <p:nvPr/>
        </p:nvSpPr>
        <p:spPr>
          <a:xfrm>
            <a:off x="904875" y="2350324"/>
            <a:ext cx="3590925" cy="523220"/>
          </a:xfrm>
          <a:prstGeom prst="rect">
            <a:avLst/>
          </a:prstGeom>
          <a:noFill/>
        </p:spPr>
        <p:txBody>
          <a:bodyPr wrap="square" rtlCol="0">
            <a:spAutoFit/>
          </a:bodyPr>
          <a:lstStyle/>
          <a:p>
            <a:r>
              <a:rPr lang="nl-NL" sz="2800" dirty="0">
                <a:solidFill>
                  <a:schemeClr val="accent6"/>
                </a:solidFill>
              </a:rPr>
              <a:t>Belangrijk: </a:t>
            </a:r>
          </a:p>
        </p:txBody>
      </p:sp>
      <p:sp>
        <p:nvSpPr>
          <p:cNvPr id="9" name="Tekstvak 8">
            <a:extLst>
              <a:ext uri="{FF2B5EF4-FFF2-40B4-BE49-F238E27FC236}">
                <a16:creationId xmlns:a16="http://schemas.microsoft.com/office/drawing/2014/main" id="{809586BA-A109-4B60-A3B4-47D34AAAC6C0}"/>
              </a:ext>
            </a:extLst>
          </p:cNvPr>
          <p:cNvSpPr txBox="1"/>
          <p:nvPr/>
        </p:nvSpPr>
        <p:spPr>
          <a:xfrm>
            <a:off x="6729413" y="5617635"/>
            <a:ext cx="6105524" cy="369332"/>
          </a:xfrm>
          <a:prstGeom prst="rect">
            <a:avLst/>
          </a:prstGeom>
          <a:noFill/>
        </p:spPr>
        <p:txBody>
          <a:bodyPr wrap="square">
            <a:spAutoFit/>
          </a:bodyPr>
          <a:lstStyle/>
          <a:p>
            <a:r>
              <a:rPr lang="nl-NL" dirty="0"/>
              <a:t>Bron = https://www.kennisdomein.nl/</a:t>
            </a:r>
          </a:p>
        </p:txBody>
      </p:sp>
      <p:pic>
        <p:nvPicPr>
          <p:cNvPr id="3" name="Afbeelding 2">
            <a:extLst>
              <a:ext uri="{FF2B5EF4-FFF2-40B4-BE49-F238E27FC236}">
                <a16:creationId xmlns:a16="http://schemas.microsoft.com/office/drawing/2014/main" id="{A6BBCA19-2257-42DD-8F12-E6D1D8DBECC9}"/>
              </a:ext>
            </a:extLst>
          </p:cNvPr>
          <p:cNvPicPr>
            <a:picLocks noChangeAspect="1"/>
          </p:cNvPicPr>
          <p:nvPr/>
        </p:nvPicPr>
        <p:blipFill>
          <a:blip r:embed="rId2"/>
          <a:stretch>
            <a:fillRect/>
          </a:stretch>
        </p:blipFill>
        <p:spPr>
          <a:xfrm>
            <a:off x="6729413" y="3058209"/>
            <a:ext cx="3718585" cy="2480267"/>
          </a:xfrm>
          <a:prstGeom prst="rect">
            <a:avLst/>
          </a:prstGeom>
        </p:spPr>
      </p:pic>
    </p:spTree>
    <p:extLst>
      <p:ext uri="{BB962C8B-B14F-4D97-AF65-F5344CB8AC3E}">
        <p14:creationId xmlns:p14="http://schemas.microsoft.com/office/powerpoint/2010/main" val="29063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CD7A34D-7D20-4625-A89D-BD787B5F6B34}"/>
              </a:ext>
            </a:extLst>
          </p:cNvPr>
          <p:cNvSpPr txBox="1"/>
          <p:nvPr/>
        </p:nvSpPr>
        <p:spPr>
          <a:xfrm>
            <a:off x="862013" y="1397675"/>
            <a:ext cx="4938712" cy="2585323"/>
          </a:xfrm>
          <a:prstGeom prst="rect">
            <a:avLst/>
          </a:prstGeom>
          <a:noFill/>
        </p:spPr>
        <p:txBody>
          <a:bodyPr wrap="square">
            <a:spAutoFit/>
          </a:bodyPr>
          <a:lstStyle/>
          <a:p>
            <a:r>
              <a:rPr lang="nl-NL" dirty="0"/>
              <a:t>Zoals we hiervoor al bespraken: start met je hoofdboodschap. Je beperken in het delen van informatie is echter ook belangrijk. Het is logisch dat je enthousiast bent en tijdens kostbare contactmomenten met je klant veel hebt te vertellen. Anderzijds, de spanningsboog van lezers wordt steeds korter. De nieuwe term TLDR komt steeds meer in zwang: </a:t>
            </a:r>
            <a:r>
              <a:rPr lang="nl-NL" dirty="0" err="1"/>
              <a:t>too</a:t>
            </a:r>
            <a:r>
              <a:rPr lang="nl-NL" dirty="0"/>
              <a:t> long, </a:t>
            </a:r>
            <a:r>
              <a:rPr lang="nl-NL" dirty="0" err="1"/>
              <a:t>didn’t</a:t>
            </a:r>
            <a:r>
              <a:rPr lang="nl-NL" dirty="0"/>
              <a:t> </a:t>
            </a:r>
            <a:r>
              <a:rPr lang="nl-NL" dirty="0" err="1"/>
              <a:t>read</a:t>
            </a:r>
            <a:r>
              <a:rPr lang="nl-NL" dirty="0"/>
              <a:t>.</a:t>
            </a:r>
          </a:p>
        </p:txBody>
      </p:sp>
      <p:sp>
        <p:nvSpPr>
          <p:cNvPr id="6" name="Tekstvak 5">
            <a:extLst>
              <a:ext uri="{FF2B5EF4-FFF2-40B4-BE49-F238E27FC236}">
                <a16:creationId xmlns:a16="http://schemas.microsoft.com/office/drawing/2014/main" id="{FB7C5B64-0A29-4B5C-A332-096D744CB03E}"/>
              </a:ext>
            </a:extLst>
          </p:cNvPr>
          <p:cNvSpPr txBox="1"/>
          <p:nvPr/>
        </p:nvSpPr>
        <p:spPr>
          <a:xfrm>
            <a:off x="862013" y="715446"/>
            <a:ext cx="6105524" cy="584775"/>
          </a:xfrm>
          <a:prstGeom prst="rect">
            <a:avLst/>
          </a:prstGeom>
          <a:noFill/>
        </p:spPr>
        <p:txBody>
          <a:bodyPr wrap="square">
            <a:spAutoFit/>
          </a:bodyPr>
          <a:lstStyle/>
          <a:p>
            <a:r>
              <a:rPr lang="nl-NL" sz="3200" dirty="0">
                <a:solidFill>
                  <a:schemeClr val="accent6"/>
                </a:solidFill>
              </a:rPr>
              <a:t>Beperk je informatie</a:t>
            </a:r>
          </a:p>
        </p:txBody>
      </p:sp>
      <p:sp>
        <p:nvSpPr>
          <p:cNvPr id="8" name="Tekstvak 7">
            <a:extLst>
              <a:ext uri="{FF2B5EF4-FFF2-40B4-BE49-F238E27FC236}">
                <a16:creationId xmlns:a16="http://schemas.microsoft.com/office/drawing/2014/main" id="{6D2A5535-6AAB-4DA4-8DFE-B77BB461144C}"/>
              </a:ext>
            </a:extLst>
          </p:cNvPr>
          <p:cNvSpPr txBox="1"/>
          <p:nvPr/>
        </p:nvSpPr>
        <p:spPr>
          <a:xfrm>
            <a:off x="6567488" y="684667"/>
            <a:ext cx="6105524" cy="646331"/>
          </a:xfrm>
          <a:prstGeom prst="rect">
            <a:avLst/>
          </a:prstGeom>
          <a:noFill/>
        </p:spPr>
        <p:txBody>
          <a:bodyPr wrap="square">
            <a:spAutoFit/>
          </a:bodyPr>
          <a:lstStyle/>
          <a:p>
            <a:pPr algn="l"/>
            <a:r>
              <a:rPr lang="nl-NL" sz="3600" b="1" i="0" dirty="0">
                <a:solidFill>
                  <a:schemeClr val="accent6"/>
                </a:solidFill>
                <a:effectLst/>
                <a:latin typeface="+mn-lt"/>
              </a:rPr>
              <a:t> </a:t>
            </a:r>
            <a:r>
              <a:rPr lang="nl-NL" sz="3200" i="0" dirty="0">
                <a:solidFill>
                  <a:schemeClr val="accent6"/>
                </a:solidFill>
                <a:effectLst/>
                <a:latin typeface="Arial" panose="020B0604020202020204" pitchFamily="34" charset="0"/>
                <a:cs typeface="Arial" panose="020B0604020202020204" pitchFamily="34" charset="0"/>
              </a:rPr>
              <a:t>Inleven in de ander</a:t>
            </a:r>
            <a:endParaRPr lang="nl-NL" sz="3600" i="0" dirty="0">
              <a:solidFill>
                <a:schemeClr val="accent6"/>
              </a:solidFill>
              <a:effectLst/>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3A249AE5-7051-4885-B4DB-3B69C72438AD}"/>
              </a:ext>
            </a:extLst>
          </p:cNvPr>
          <p:cNvSpPr txBox="1"/>
          <p:nvPr/>
        </p:nvSpPr>
        <p:spPr>
          <a:xfrm>
            <a:off x="6715125" y="1300221"/>
            <a:ext cx="4210050" cy="4801314"/>
          </a:xfrm>
          <a:prstGeom prst="rect">
            <a:avLst/>
          </a:prstGeom>
          <a:noFill/>
        </p:spPr>
        <p:txBody>
          <a:bodyPr wrap="square">
            <a:spAutoFit/>
          </a:bodyPr>
          <a:lstStyle/>
          <a:p>
            <a:r>
              <a:rPr lang="nl-NL" dirty="0"/>
              <a:t>Vrijwel iedereen denkt vanuit de eigen organisatie en dat moet natuurlijk ook, tot op zekere hoogte. Inleven in de ander is bij externe communicatie echter een must. De ander, waarmee je communiceert, heeft een eigen leven met omstandigheden en emoties. Misschien ben jij vol van je nieuwe product, je externe contact heeft een ziek kind en zijn hoofd staat er niet naar. Misschien stuur jij gewoon een simpele aanmaning maar zit je klant net in een lastige financiële situatie. Bedenk altijd dat de ander meestal niet zit te wachten op die mail of brief van jou. Leef je in, peil de situatie en pas je aan.</a:t>
            </a:r>
          </a:p>
        </p:txBody>
      </p:sp>
      <p:pic>
        <p:nvPicPr>
          <p:cNvPr id="2" name="Afbeelding 1">
            <a:extLst>
              <a:ext uri="{FF2B5EF4-FFF2-40B4-BE49-F238E27FC236}">
                <a16:creationId xmlns:a16="http://schemas.microsoft.com/office/drawing/2014/main" id="{C0496A1E-6E45-4F25-968D-35F164BB7E91}"/>
              </a:ext>
            </a:extLst>
          </p:cNvPr>
          <p:cNvPicPr>
            <a:picLocks noChangeAspect="1"/>
          </p:cNvPicPr>
          <p:nvPr/>
        </p:nvPicPr>
        <p:blipFill>
          <a:blip r:embed="rId2"/>
          <a:stretch>
            <a:fillRect/>
          </a:stretch>
        </p:blipFill>
        <p:spPr>
          <a:xfrm>
            <a:off x="862013" y="3941551"/>
            <a:ext cx="3679507" cy="2159984"/>
          </a:xfrm>
          <a:prstGeom prst="rect">
            <a:avLst/>
          </a:prstGeom>
        </p:spPr>
      </p:pic>
    </p:spTree>
    <p:extLst>
      <p:ext uri="{BB962C8B-B14F-4D97-AF65-F5344CB8AC3E}">
        <p14:creationId xmlns:p14="http://schemas.microsoft.com/office/powerpoint/2010/main" val="20809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EEEF45F-8C03-4302-8EB9-75B3B286A482}"/>
              </a:ext>
            </a:extLst>
          </p:cNvPr>
          <p:cNvSpPr txBox="1"/>
          <p:nvPr/>
        </p:nvSpPr>
        <p:spPr>
          <a:xfrm>
            <a:off x="976313" y="1528821"/>
            <a:ext cx="4538662" cy="3416320"/>
          </a:xfrm>
          <a:prstGeom prst="rect">
            <a:avLst/>
          </a:prstGeom>
          <a:noFill/>
        </p:spPr>
        <p:txBody>
          <a:bodyPr wrap="square">
            <a:spAutoFit/>
          </a:bodyPr>
          <a:lstStyle/>
          <a:p>
            <a:r>
              <a:rPr lang="nl-NL" dirty="0"/>
              <a:t>Brieven, e-mails, website artikelen, blogs, bijna alle content heeft als doel de lezer in actie te laten komen. Er moet iets worden gekocht, een website worden bezocht of men moet zich inschrijven voor een nieuwsbrief. Zorg daarom dat het duidelijk welke verwachting je hebt én dat duidelijk is hoe men de verwachting kan waarmaken. Duidelijke call </a:t>
            </a:r>
            <a:r>
              <a:rPr lang="nl-NL" dirty="0" err="1"/>
              <a:t>to</a:t>
            </a:r>
            <a:r>
              <a:rPr lang="nl-NL" dirty="0"/>
              <a:t> actions dus. Kruip in de huid van de lezer die zich zaken afvraagt zoals: ‘waarom moet ik dit lezen” en “wat wordt er van mij verwacht”. </a:t>
            </a:r>
          </a:p>
        </p:txBody>
      </p:sp>
      <p:sp>
        <p:nvSpPr>
          <p:cNvPr id="5" name="Tekstvak 4">
            <a:extLst>
              <a:ext uri="{FF2B5EF4-FFF2-40B4-BE49-F238E27FC236}">
                <a16:creationId xmlns:a16="http://schemas.microsoft.com/office/drawing/2014/main" id="{765A7B71-3C7A-4D25-B0A2-D65A94AFB1F4}"/>
              </a:ext>
            </a:extLst>
          </p:cNvPr>
          <p:cNvSpPr txBox="1"/>
          <p:nvPr/>
        </p:nvSpPr>
        <p:spPr>
          <a:xfrm>
            <a:off x="976313" y="944046"/>
            <a:ext cx="6105524" cy="584775"/>
          </a:xfrm>
          <a:prstGeom prst="rect">
            <a:avLst/>
          </a:prstGeom>
          <a:noFill/>
        </p:spPr>
        <p:txBody>
          <a:bodyPr wrap="square">
            <a:spAutoFit/>
          </a:bodyPr>
          <a:lstStyle/>
          <a:p>
            <a:r>
              <a:rPr lang="nl-NL" sz="3200" dirty="0">
                <a:solidFill>
                  <a:schemeClr val="accent6"/>
                </a:solidFill>
              </a:rPr>
              <a:t>Duidelijke call </a:t>
            </a:r>
            <a:r>
              <a:rPr lang="nl-NL" sz="3200" dirty="0" err="1">
                <a:solidFill>
                  <a:schemeClr val="accent6"/>
                </a:solidFill>
              </a:rPr>
              <a:t>to</a:t>
            </a:r>
            <a:r>
              <a:rPr lang="nl-NL" sz="3200" dirty="0">
                <a:solidFill>
                  <a:schemeClr val="accent6"/>
                </a:solidFill>
              </a:rPr>
              <a:t> actions</a:t>
            </a:r>
          </a:p>
        </p:txBody>
      </p:sp>
      <p:sp>
        <p:nvSpPr>
          <p:cNvPr id="7" name="Tekstvak 6">
            <a:extLst>
              <a:ext uri="{FF2B5EF4-FFF2-40B4-BE49-F238E27FC236}">
                <a16:creationId xmlns:a16="http://schemas.microsoft.com/office/drawing/2014/main" id="{C0E79411-A8AD-453E-825A-B3D1022D3A99}"/>
              </a:ext>
            </a:extLst>
          </p:cNvPr>
          <p:cNvSpPr txBox="1"/>
          <p:nvPr/>
        </p:nvSpPr>
        <p:spPr>
          <a:xfrm>
            <a:off x="6224588" y="1613562"/>
            <a:ext cx="4991099" cy="2862322"/>
          </a:xfrm>
          <a:prstGeom prst="rect">
            <a:avLst/>
          </a:prstGeom>
          <a:noFill/>
        </p:spPr>
        <p:txBody>
          <a:bodyPr wrap="square">
            <a:spAutoFit/>
          </a:bodyPr>
          <a:lstStyle/>
          <a:p>
            <a:r>
              <a:rPr lang="nl-NL" dirty="0"/>
              <a:t>Het spreekt vanzelf: altijd beleefd en vriendelijk zijn tijdens verbale communicatie. Het wordt echter soms nog wel eens vergeten, vooral als er al langer een relatie is met de klant. De verbale communicatie is ook met betrekking tot de interne communicatie belangrijk. Zorg er voor dat deze altijd professioneel blijft zodat je niet het risico loopt dat werknemers minder professioneel gedrag binnen het bedrijf ook naar buiten gaan vertonen. </a:t>
            </a:r>
          </a:p>
        </p:txBody>
      </p:sp>
      <p:sp>
        <p:nvSpPr>
          <p:cNvPr id="9" name="Tekstvak 8">
            <a:extLst>
              <a:ext uri="{FF2B5EF4-FFF2-40B4-BE49-F238E27FC236}">
                <a16:creationId xmlns:a16="http://schemas.microsoft.com/office/drawing/2014/main" id="{A87B5373-C53E-4C86-95BA-60678D1EF016}"/>
              </a:ext>
            </a:extLst>
          </p:cNvPr>
          <p:cNvSpPr txBox="1"/>
          <p:nvPr/>
        </p:nvSpPr>
        <p:spPr>
          <a:xfrm>
            <a:off x="6224588" y="986416"/>
            <a:ext cx="6105524" cy="584775"/>
          </a:xfrm>
          <a:prstGeom prst="rect">
            <a:avLst/>
          </a:prstGeom>
          <a:noFill/>
        </p:spPr>
        <p:txBody>
          <a:bodyPr wrap="square">
            <a:spAutoFit/>
          </a:bodyPr>
          <a:lstStyle/>
          <a:p>
            <a:r>
              <a:rPr lang="nl-NL" sz="3200" dirty="0">
                <a:solidFill>
                  <a:schemeClr val="accent6"/>
                </a:solidFill>
              </a:rPr>
              <a:t>Verbale communicatie</a:t>
            </a:r>
          </a:p>
        </p:txBody>
      </p:sp>
      <p:pic>
        <p:nvPicPr>
          <p:cNvPr id="1026" name="Picture 2" descr="Koop NU! - Cosmofix">
            <a:extLst>
              <a:ext uri="{FF2B5EF4-FFF2-40B4-BE49-F238E27FC236}">
                <a16:creationId xmlns:a16="http://schemas.microsoft.com/office/drawing/2014/main" id="{00E66C18-BEBB-4EBE-8223-5FB863BBD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4963178"/>
            <a:ext cx="219075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1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80">
                                          <p:stCondLst>
                                            <p:cond delay="0"/>
                                          </p:stCondLst>
                                        </p:cTn>
                                        <p:tgtEl>
                                          <p:spTgt spid="1026"/>
                                        </p:tgtEl>
                                      </p:cBhvr>
                                    </p:animEffect>
                                    <p:anim calcmode="lin" valueType="num">
                                      <p:cBhvr>
                                        <p:cTn id="1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6"/>
                                        </p:tgtEl>
                                      </p:cBhvr>
                                      <p:to x="100000" y="60000"/>
                                    </p:animScale>
                                    <p:animScale>
                                      <p:cBhvr>
                                        <p:cTn id="18" dur="166" decel="50000">
                                          <p:stCondLst>
                                            <p:cond delay="676"/>
                                          </p:stCondLst>
                                        </p:cTn>
                                        <p:tgtEl>
                                          <p:spTgt spid="1026"/>
                                        </p:tgtEl>
                                      </p:cBhvr>
                                      <p:to x="100000" y="100000"/>
                                    </p:animScale>
                                    <p:animScale>
                                      <p:cBhvr>
                                        <p:cTn id="19" dur="26">
                                          <p:stCondLst>
                                            <p:cond delay="1312"/>
                                          </p:stCondLst>
                                        </p:cTn>
                                        <p:tgtEl>
                                          <p:spTgt spid="1026"/>
                                        </p:tgtEl>
                                      </p:cBhvr>
                                      <p:to x="100000" y="80000"/>
                                    </p:animScale>
                                    <p:animScale>
                                      <p:cBhvr>
                                        <p:cTn id="20" dur="166" decel="50000">
                                          <p:stCondLst>
                                            <p:cond delay="1338"/>
                                          </p:stCondLst>
                                        </p:cTn>
                                        <p:tgtEl>
                                          <p:spTgt spid="1026"/>
                                        </p:tgtEl>
                                      </p:cBhvr>
                                      <p:to x="100000" y="100000"/>
                                    </p:animScale>
                                    <p:animScale>
                                      <p:cBhvr>
                                        <p:cTn id="21" dur="26">
                                          <p:stCondLst>
                                            <p:cond delay="1642"/>
                                          </p:stCondLst>
                                        </p:cTn>
                                        <p:tgtEl>
                                          <p:spTgt spid="1026"/>
                                        </p:tgtEl>
                                      </p:cBhvr>
                                      <p:to x="100000" y="90000"/>
                                    </p:animScale>
                                    <p:animScale>
                                      <p:cBhvr>
                                        <p:cTn id="22" dur="166" decel="50000">
                                          <p:stCondLst>
                                            <p:cond delay="1668"/>
                                          </p:stCondLst>
                                        </p:cTn>
                                        <p:tgtEl>
                                          <p:spTgt spid="1026"/>
                                        </p:tgtEl>
                                      </p:cBhvr>
                                      <p:to x="100000" y="100000"/>
                                    </p:animScale>
                                    <p:animScale>
                                      <p:cBhvr>
                                        <p:cTn id="23" dur="26">
                                          <p:stCondLst>
                                            <p:cond delay="1808"/>
                                          </p:stCondLst>
                                        </p:cTn>
                                        <p:tgtEl>
                                          <p:spTgt spid="1026"/>
                                        </p:tgtEl>
                                      </p:cBhvr>
                                      <p:to x="100000" y="95000"/>
                                    </p:animScale>
                                    <p:animScale>
                                      <p:cBhvr>
                                        <p:cTn id="24" dur="166" decel="50000">
                                          <p:stCondLst>
                                            <p:cond delay="1834"/>
                                          </p:stCondLst>
                                        </p:cTn>
                                        <p:tgtEl>
                                          <p:spTgt spid="102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00359DF-153B-477E-8EFB-04094C021DA4}"/>
              </a:ext>
            </a:extLst>
          </p:cNvPr>
          <p:cNvSpPr txBox="1"/>
          <p:nvPr/>
        </p:nvSpPr>
        <p:spPr>
          <a:xfrm>
            <a:off x="1128712" y="1434703"/>
            <a:ext cx="10230168" cy="1477328"/>
          </a:xfrm>
          <a:prstGeom prst="rect">
            <a:avLst/>
          </a:prstGeom>
          <a:noFill/>
        </p:spPr>
        <p:txBody>
          <a:bodyPr wrap="square">
            <a:spAutoFit/>
          </a:bodyPr>
          <a:lstStyle/>
          <a:p>
            <a:r>
              <a:rPr lang="nl-NL" dirty="0"/>
              <a:t>Ook je visuele communicatie is belangrijk. Wat wil je uitstralen met je afbeeldingen? Visuele communicatie is onze meest fundamentele manier van communiceren. Al van jongs af aan, nog voor we kunnen praten gebruiken we deze vorm van communicatie. Non-verbale aspecten vormen ook als we volwassen zijn nog steeds het grootste en belangrijkste gedeelte van onze communicatie. Ook al zijn we ons hiervan meestal niet bewust. </a:t>
            </a:r>
          </a:p>
        </p:txBody>
      </p:sp>
      <p:sp>
        <p:nvSpPr>
          <p:cNvPr id="5" name="Tekstvak 4">
            <a:extLst>
              <a:ext uri="{FF2B5EF4-FFF2-40B4-BE49-F238E27FC236}">
                <a16:creationId xmlns:a16="http://schemas.microsoft.com/office/drawing/2014/main" id="{F2E35AC2-C59C-4ECE-982F-B2082B2B4E4A}"/>
              </a:ext>
            </a:extLst>
          </p:cNvPr>
          <p:cNvSpPr txBox="1"/>
          <p:nvPr/>
        </p:nvSpPr>
        <p:spPr>
          <a:xfrm>
            <a:off x="1128713" y="734496"/>
            <a:ext cx="6105524" cy="584775"/>
          </a:xfrm>
          <a:prstGeom prst="rect">
            <a:avLst/>
          </a:prstGeom>
          <a:noFill/>
        </p:spPr>
        <p:txBody>
          <a:bodyPr wrap="square">
            <a:spAutoFit/>
          </a:bodyPr>
          <a:lstStyle/>
          <a:p>
            <a:r>
              <a:rPr lang="nl-NL" sz="3200" dirty="0">
                <a:solidFill>
                  <a:schemeClr val="accent6"/>
                </a:solidFill>
              </a:rPr>
              <a:t>Visuele communicatie</a:t>
            </a:r>
          </a:p>
        </p:txBody>
      </p:sp>
      <p:pic>
        <p:nvPicPr>
          <p:cNvPr id="6" name="Afbeelding 5">
            <a:extLst>
              <a:ext uri="{FF2B5EF4-FFF2-40B4-BE49-F238E27FC236}">
                <a16:creationId xmlns:a16="http://schemas.microsoft.com/office/drawing/2014/main" id="{4AE9E813-A42E-4A72-AE16-07925B3CA30E}"/>
              </a:ext>
            </a:extLst>
          </p:cNvPr>
          <p:cNvPicPr>
            <a:picLocks noChangeAspect="1"/>
          </p:cNvPicPr>
          <p:nvPr/>
        </p:nvPicPr>
        <p:blipFill>
          <a:blip r:embed="rId2"/>
          <a:stretch>
            <a:fillRect/>
          </a:stretch>
        </p:blipFill>
        <p:spPr>
          <a:xfrm>
            <a:off x="1323975" y="3823097"/>
            <a:ext cx="2857500" cy="1600200"/>
          </a:xfrm>
          <a:prstGeom prst="rect">
            <a:avLst/>
          </a:prstGeom>
        </p:spPr>
      </p:pic>
      <p:pic>
        <p:nvPicPr>
          <p:cNvPr id="7" name="Afbeelding 6">
            <a:extLst>
              <a:ext uri="{FF2B5EF4-FFF2-40B4-BE49-F238E27FC236}">
                <a16:creationId xmlns:a16="http://schemas.microsoft.com/office/drawing/2014/main" id="{AF5C3D75-25DF-4667-B562-9637CB50A30D}"/>
              </a:ext>
            </a:extLst>
          </p:cNvPr>
          <p:cNvPicPr>
            <a:picLocks noChangeAspect="1"/>
          </p:cNvPicPr>
          <p:nvPr/>
        </p:nvPicPr>
        <p:blipFill>
          <a:blip r:embed="rId3"/>
          <a:stretch>
            <a:fillRect/>
          </a:stretch>
        </p:blipFill>
        <p:spPr>
          <a:xfrm>
            <a:off x="4591685" y="3722709"/>
            <a:ext cx="2724150" cy="1676400"/>
          </a:xfrm>
          <a:prstGeom prst="rect">
            <a:avLst/>
          </a:prstGeom>
        </p:spPr>
      </p:pic>
      <p:pic>
        <p:nvPicPr>
          <p:cNvPr id="8" name="Afbeelding 7">
            <a:extLst>
              <a:ext uri="{FF2B5EF4-FFF2-40B4-BE49-F238E27FC236}">
                <a16:creationId xmlns:a16="http://schemas.microsoft.com/office/drawing/2014/main" id="{01F4CEF5-60A8-40FB-AAC1-5DB2CFEB0CCA}"/>
              </a:ext>
            </a:extLst>
          </p:cNvPr>
          <p:cNvPicPr>
            <a:picLocks noChangeAspect="1"/>
          </p:cNvPicPr>
          <p:nvPr/>
        </p:nvPicPr>
        <p:blipFill>
          <a:blip r:embed="rId4"/>
          <a:stretch>
            <a:fillRect/>
          </a:stretch>
        </p:blipFill>
        <p:spPr>
          <a:xfrm>
            <a:off x="7726045" y="3636984"/>
            <a:ext cx="2466975" cy="1847850"/>
          </a:xfrm>
          <a:prstGeom prst="rect">
            <a:avLst/>
          </a:prstGeom>
        </p:spPr>
      </p:pic>
    </p:spTree>
    <p:extLst>
      <p:ext uri="{BB962C8B-B14F-4D97-AF65-F5344CB8AC3E}">
        <p14:creationId xmlns:p14="http://schemas.microsoft.com/office/powerpoint/2010/main" val="226582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8D41A49-6F73-4F5D-AA52-0C6FB0914C2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2487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8672FD8-3854-4484-843D-C5A10A78BC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6318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5B9A465-E59B-4C71-8F84-624733C88A4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238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483768" y="476672"/>
            <a:ext cx="5400600" cy="646331"/>
          </a:xfrm>
          <a:prstGeom prst="rect">
            <a:avLst/>
          </a:prstGeom>
          <a:noFill/>
        </p:spPr>
        <p:txBody>
          <a:bodyPr wrap="square" rtlCol="0">
            <a:spAutoFit/>
          </a:bodyPr>
          <a:lstStyle/>
          <a:p>
            <a:pPr algn="ctr"/>
            <a:r>
              <a:rPr lang="nl-NL" sz="3600" dirty="0"/>
              <a:t>Tekens</a:t>
            </a:r>
          </a:p>
        </p:txBody>
      </p:sp>
      <p:sp>
        <p:nvSpPr>
          <p:cNvPr id="3" name="Tekstvak 2"/>
          <p:cNvSpPr txBox="1"/>
          <p:nvPr/>
        </p:nvSpPr>
        <p:spPr>
          <a:xfrm>
            <a:off x="1475655" y="1628800"/>
            <a:ext cx="9963870" cy="830997"/>
          </a:xfrm>
          <a:prstGeom prst="rect">
            <a:avLst/>
          </a:prstGeom>
          <a:noFill/>
        </p:spPr>
        <p:txBody>
          <a:bodyPr wrap="square" rtlCol="0">
            <a:spAutoFit/>
          </a:bodyPr>
          <a:lstStyle/>
          <a:p>
            <a:pPr algn="ctr"/>
            <a:r>
              <a:rPr lang="nl-NL" sz="2400" dirty="0"/>
              <a:t>De betekenis van tekens hangt af van de waarde </a:t>
            </a:r>
          </a:p>
          <a:p>
            <a:pPr algn="ctr"/>
            <a:r>
              <a:rPr lang="nl-NL" sz="2400" dirty="0"/>
              <a:t>die mensen er aan hechten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708920"/>
            <a:ext cx="2094379" cy="207058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852143" y="2708920"/>
            <a:ext cx="2064336" cy="2040878"/>
          </a:xfrm>
          <a:prstGeom prst="rect">
            <a:avLst/>
          </a:prstGeom>
        </p:spPr>
      </p:pic>
      <p:sp>
        <p:nvSpPr>
          <p:cNvPr id="6" name="Tekstvak 5"/>
          <p:cNvSpPr txBox="1"/>
          <p:nvPr/>
        </p:nvSpPr>
        <p:spPr>
          <a:xfrm>
            <a:off x="3491880" y="5229200"/>
            <a:ext cx="3312368" cy="369332"/>
          </a:xfrm>
          <a:prstGeom prst="rect">
            <a:avLst/>
          </a:prstGeom>
          <a:noFill/>
        </p:spPr>
        <p:txBody>
          <a:bodyPr wrap="square" rtlCol="0">
            <a:spAutoFit/>
          </a:bodyPr>
          <a:lstStyle/>
          <a:p>
            <a:r>
              <a:rPr lang="nl-NL" dirty="0"/>
              <a:t>Zelfde teken…</a:t>
            </a:r>
          </a:p>
        </p:txBody>
      </p:sp>
    </p:spTree>
    <p:extLst>
      <p:ext uri="{BB962C8B-B14F-4D97-AF65-F5344CB8AC3E}">
        <p14:creationId xmlns:p14="http://schemas.microsoft.com/office/powerpoint/2010/main" val="319291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ChangeArrowheads="1"/>
          </p:cNvSpPr>
          <p:nvPr>
            <p:ph type="ctrTitle"/>
          </p:nvPr>
        </p:nvSpPr>
        <p:spPr>
          <a:xfrm>
            <a:off x="1340017" y="482912"/>
            <a:ext cx="7772400" cy="1470025"/>
          </a:xfrm>
        </p:spPr>
        <p:txBody>
          <a:bodyPr/>
          <a:lstStyle/>
          <a:p>
            <a:pPr eaLnBrk="1" hangingPunct="1">
              <a:defRPr/>
            </a:pPr>
            <a:r>
              <a:rPr lang="nl-NL" b="1" dirty="0">
                <a:solidFill>
                  <a:schemeClr val="accent6"/>
                </a:solidFill>
              </a:rPr>
              <a:t>Communicatie</a:t>
            </a:r>
          </a:p>
        </p:txBody>
      </p:sp>
      <p:pic>
        <p:nvPicPr>
          <p:cNvPr id="4098" name="Picture 2" descr="Model 21e eeuwse vaardigheden onder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673" y="2060408"/>
            <a:ext cx="6224337" cy="3890211"/>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4812">
            <a:off x="4659907" y="3775262"/>
            <a:ext cx="2220364" cy="2220364"/>
          </a:xfrm>
          <a:prstGeom prst="rect">
            <a:avLst/>
          </a:prstGeom>
        </p:spPr>
      </p:pic>
    </p:spTree>
    <p:extLst>
      <p:ext uri="{BB962C8B-B14F-4D97-AF65-F5344CB8AC3E}">
        <p14:creationId xmlns:p14="http://schemas.microsoft.com/office/powerpoint/2010/main" val="37887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4"/>
          <p:cNvSpPr txBox="1">
            <a:spLocks/>
          </p:cNvSpPr>
          <p:nvPr/>
        </p:nvSpPr>
        <p:spPr>
          <a:xfrm>
            <a:off x="2627784" y="1052736"/>
            <a:ext cx="3770313" cy="1785937"/>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a:t>Andere betekenis…</a:t>
            </a:r>
            <a:endParaRPr lang="nl-NL" dirty="0"/>
          </a:p>
        </p:txBody>
      </p:sp>
      <p:pic>
        <p:nvPicPr>
          <p:cNvPr id="3" name="Afbeelding 2"/>
          <p:cNvPicPr>
            <a:picLocks noChangeAspect="1"/>
          </p:cNvPicPr>
          <p:nvPr/>
        </p:nvPicPr>
        <p:blipFill rotWithShape="1">
          <a:blip r:embed="rId2">
            <a:extLst>
              <a:ext uri="{28A0092B-C50C-407E-A947-70E740481C1C}">
                <a14:useLocalDpi xmlns:a14="http://schemas.microsoft.com/office/drawing/2010/main" val="0"/>
              </a:ext>
            </a:extLst>
          </a:blip>
          <a:srcRect l="7336" t="20741" r="6038" b="4916"/>
          <a:stretch/>
        </p:blipFill>
        <p:spPr>
          <a:xfrm>
            <a:off x="1763688" y="1700808"/>
            <a:ext cx="3456384" cy="4085490"/>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772816"/>
            <a:ext cx="2857899" cy="2857899"/>
          </a:xfrm>
          <a:prstGeom prst="rect">
            <a:avLst/>
          </a:prstGeom>
        </p:spPr>
      </p:pic>
      <p:sp>
        <p:nvSpPr>
          <p:cNvPr id="5" name="Tekstvak 4"/>
          <p:cNvSpPr txBox="1"/>
          <p:nvPr/>
        </p:nvSpPr>
        <p:spPr>
          <a:xfrm>
            <a:off x="3224738" y="5863510"/>
            <a:ext cx="1995334" cy="369332"/>
          </a:xfrm>
          <a:prstGeom prst="rect">
            <a:avLst/>
          </a:prstGeom>
          <a:noFill/>
        </p:spPr>
        <p:txBody>
          <a:bodyPr wrap="square" rtlCol="0">
            <a:spAutoFit/>
          </a:bodyPr>
          <a:lstStyle/>
          <a:p>
            <a:r>
              <a:rPr lang="nl-NL" dirty="0"/>
              <a:t>Griekse God</a:t>
            </a:r>
          </a:p>
        </p:txBody>
      </p:sp>
      <p:sp>
        <p:nvSpPr>
          <p:cNvPr id="6" name="Tekstvak 5"/>
          <p:cNvSpPr txBox="1"/>
          <p:nvPr/>
        </p:nvSpPr>
        <p:spPr>
          <a:xfrm>
            <a:off x="6277771" y="5836622"/>
            <a:ext cx="2304256" cy="369332"/>
          </a:xfrm>
          <a:prstGeom prst="rect">
            <a:avLst/>
          </a:prstGeom>
          <a:noFill/>
        </p:spPr>
        <p:txBody>
          <a:bodyPr wrap="square" rtlCol="0">
            <a:spAutoFit/>
          </a:bodyPr>
          <a:lstStyle/>
          <a:p>
            <a:r>
              <a:rPr lang="nl-NL" dirty="0"/>
              <a:t>Duivel</a:t>
            </a:r>
          </a:p>
        </p:txBody>
      </p:sp>
    </p:spTree>
    <p:extLst>
      <p:ext uri="{BB962C8B-B14F-4D97-AF65-F5344CB8AC3E}">
        <p14:creationId xmlns:p14="http://schemas.microsoft.com/office/powerpoint/2010/main" val="87785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BC987-C2DE-42EA-90DE-7CA3FD937C2C}"/>
              </a:ext>
            </a:extLst>
          </p:cNvPr>
          <p:cNvSpPr>
            <a:spLocks noGrp="1"/>
          </p:cNvSpPr>
          <p:nvPr>
            <p:ph type="title"/>
          </p:nvPr>
        </p:nvSpPr>
        <p:spPr/>
        <p:txBody>
          <a:bodyPr/>
          <a:lstStyle/>
          <a:p>
            <a:r>
              <a:rPr lang="nl-NL" dirty="0">
                <a:solidFill>
                  <a:schemeClr val="accent6"/>
                </a:solidFill>
              </a:rPr>
              <a:t>Opdracht rond externe communicatie </a:t>
            </a:r>
          </a:p>
        </p:txBody>
      </p:sp>
      <p:sp>
        <p:nvSpPr>
          <p:cNvPr id="3" name="Tijdelijke aanduiding voor inhoud 2">
            <a:extLst>
              <a:ext uri="{FF2B5EF4-FFF2-40B4-BE49-F238E27FC236}">
                <a16:creationId xmlns:a16="http://schemas.microsoft.com/office/drawing/2014/main" id="{EA0687CD-E602-420F-B517-D4DCC02A832D}"/>
              </a:ext>
            </a:extLst>
          </p:cNvPr>
          <p:cNvSpPr>
            <a:spLocks noGrp="1"/>
          </p:cNvSpPr>
          <p:nvPr>
            <p:ph idx="1"/>
          </p:nvPr>
        </p:nvSpPr>
        <p:spPr>
          <a:xfrm>
            <a:off x="1009650" y="1469310"/>
            <a:ext cx="10953750" cy="4351338"/>
          </a:xfrm>
        </p:spPr>
        <p:txBody>
          <a:bodyPr/>
          <a:lstStyle/>
          <a:p>
            <a:pPr marL="0" indent="0">
              <a:buNone/>
            </a:pPr>
            <a:r>
              <a:rPr lang="nl-NL" sz="2800" dirty="0">
                <a:solidFill>
                  <a:prstClr val="black"/>
                </a:solidFill>
                <a:latin typeface="Calibri"/>
                <a:cs typeface="+mn-cs"/>
              </a:rPr>
              <a:t>Ontwikkel een ‘teken’ oftewel een logo voor jullie onderneming die communiceert over jullie missie en visie.</a:t>
            </a:r>
          </a:p>
        </p:txBody>
      </p:sp>
      <p:sp>
        <p:nvSpPr>
          <p:cNvPr id="5" name="Tekstvak 4">
            <a:extLst>
              <a:ext uri="{FF2B5EF4-FFF2-40B4-BE49-F238E27FC236}">
                <a16:creationId xmlns:a16="http://schemas.microsoft.com/office/drawing/2014/main" id="{366E4937-7C14-4B7B-8E55-84137F910388}"/>
              </a:ext>
            </a:extLst>
          </p:cNvPr>
          <p:cNvSpPr txBox="1"/>
          <p:nvPr/>
        </p:nvSpPr>
        <p:spPr>
          <a:xfrm>
            <a:off x="1009650" y="2575223"/>
            <a:ext cx="8917781" cy="2862322"/>
          </a:xfrm>
          <a:prstGeom prst="rect">
            <a:avLst/>
          </a:prstGeom>
          <a:noFill/>
        </p:spPr>
        <p:txBody>
          <a:bodyPr wrap="square">
            <a:spAutoFit/>
          </a:bodyPr>
          <a:lstStyle/>
          <a:p>
            <a:r>
              <a:rPr lang="nl-NL" dirty="0"/>
              <a:t>1. De eerste indruk van het logo ontwerp</a:t>
            </a:r>
          </a:p>
          <a:p>
            <a:r>
              <a:rPr lang="nl-NL" dirty="0"/>
              <a:t>2. Klopt de uitstraling van het logo bij je business?</a:t>
            </a:r>
          </a:p>
          <a:p>
            <a:r>
              <a:rPr lang="nl-NL" dirty="0"/>
              <a:t>3. Tijdloos of niet?</a:t>
            </a:r>
          </a:p>
          <a:p>
            <a:r>
              <a:rPr lang="nl-NL" dirty="0"/>
              <a:t>4. </a:t>
            </a:r>
            <a:r>
              <a:rPr lang="nl-NL" dirty="0" err="1"/>
              <a:t>Less</a:t>
            </a:r>
            <a:r>
              <a:rPr lang="nl-NL" dirty="0"/>
              <a:t> is more</a:t>
            </a:r>
          </a:p>
          <a:p>
            <a:r>
              <a:rPr lang="nl-NL" dirty="0"/>
              <a:t>5. Een logo hoeft niet perse duidelijk te maken wat je doet.</a:t>
            </a:r>
          </a:p>
          <a:p>
            <a:r>
              <a:rPr lang="nl-NL" dirty="0"/>
              <a:t>6. Gebruik de juiste kleuren.</a:t>
            </a:r>
          </a:p>
          <a:p>
            <a:r>
              <a:rPr lang="nl-NL" dirty="0"/>
              <a:t>7. Just do </a:t>
            </a:r>
            <a:r>
              <a:rPr lang="nl-NL" dirty="0" err="1"/>
              <a:t>it</a:t>
            </a:r>
            <a:r>
              <a:rPr lang="nl-NL" dirty="0"/>
              <a:t>!</a:t>
            </a:r>
          </a:p>
          <a:p>
            <a:r>
              <a:rPr lang="nl-NL" dirty="0"/>
              <a:t>8. Een symbool, het hoeft niet perse</a:t>
            </a:r>
          </a:p>
          <a:p>
            <a:r>
              <a:rPr lang="nl-NL" dirty="0"/>
              <a:t>9. Kies het juiste font</a:t>
            </a:r>
          </a:p>
          <a:p>
            <a:r>
              <a:rPr lang="nl-NL" dirty="0"/>
              <a:t>10. Zelf doen of uitbesteden?</a:t>
            </a:r>
          </a:p>
        </p:txBody>
      </p:sp>
      <p:sp>
        <p:nvSpPr>
          <p:cNvPr id="6" name="Bijschrift: pijl-links 5">
            <a:extLst>
              <a:ext uri="{FF2B5EF4-FFF2-40B4-BE49-F238E27FC236}">
                <a16:creationId xmlns:a16="http://schemas.microsoft.com/office/drawing/2014/main" id="{F6FC614F-593E-4E01-9199-44F73097CCDB}"/>
              </a:ext>
            </a:extLst>
          </p:cNvPr>
          <p:cNvSpPr/>
          <p:nvPr/>
        </p:nvSpPr>
        <p:spPr>
          <a:xfrm>
            <a:off x="7650955" y="2575223"/>
            <a:ext cx="3979069" cy="2722920"/>
          </a:xfrm>
          <a:prstGeom prst="left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Zie wiki L&amp;O voor uitleg van deze 10 tips! </a:t>
            </a:r>
          </a:p>
        </p:txBody>
      </p:sp>
    </p:spTree>
    <p:extLst>
      <p:ext uri="{BB962C8B-B14F-4D97-AF65-F5344CB8AC3E}">
        <p14:creationId xmlns:p14="http://schemas.microsoft.com/office/powerpoint/2010/main" val="269741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2209799" y="246228"/>
            <a:ext cx="7772400" cy="1973263"/>
          </a:xfrm>
        </p:spPr>
        <p:txBody>
          <a:bodyPr/>
          <a:lstStyle/>
          <a:p>
            <a:pPr eaLnBrk="1" hangingPunct="1">
              <a:defRPr/>
            </a:pPr>
            <a:r>
              <a:rPr lang="nl-NL" dirty="0"/>
              <a:t>Communicatie</a:t>
            </a:r>
          </a:p>
        </p:txBody>
      </p:sp>
      <p:sp>
        <p:nvSpPr>
          <p:cNvPr id="3" name="Rectangle 3"/>
          <p:cNvSpPr>
            <a:spLocks noGrp="1" noChangeArrowheads="1"/>
          </p:cNvSpPr>
          <p:nvPr>
            <p:ph type="subTitle" idx="1"/>
          </p:nvPr>
        </p:nvSpPr>
        <p:spPr>
          <a:xfrm>
            <a:off x="2459831" y="2630104"/>
            <a:ext cx="7272337" cy="2206625"/>
          </a:xfrm>
        </p:spPr>
        <p:txBody>
          <a:bodyPr/>
          <a:lstStyle/>
          <a:p>
            <a:pPr eaLnBrk="1" hangingPunct="1">
              <a:lnSpc>
                <a:spcPct val="80000"/>
              </a:lnSpc>
              <a:defRPr/>
            </a:pPr>
            <a:r>
              <a:rPr lang="nl-NL" sz="2800" i="1" dirty="0">
                <a:solidFill>
                  <a:schemeClr val="bg1">
                    <a:lumMod val="50000"/>
                  </a:schemeClr>
                </a:solidFill>
              </a:rPr>
              <a:t>"Het belangrijkste in communicatie is te horen wat niet gezegd wordt.“</a:t>
            </a:r>
          </a:p>
          <a:p>
            <a:pPr eaLnBrk="1" hangingPunct="1">
              <a:lnSpc>
                <a:spcPct val="80000"/>
              </a:lnSpc>
              <a:defRPr/>
            </a:pPr>
            <a:endParaRPr lang="nl-NL" sz="2400" dirty="0"/>
          </a:p>
          <a:p>
            <a:pPr eaLnBrk="1" hangingPunct="1">
              <a:lnSpc>
                <a:spcPct val="80000"/>
              </a:lnSpc>
              <a:defRPr/>
            </a:pPr>
            <a:r>
              <a:rPr lang="nl-NL" sz="2000" dirty="0"/>
              <a:t> </a:t>
            </a:r>
            <a:r>
              <a:rPr lang="nl-NL" sz="2000" b="1" dirty="0"/>
              <a:t>Peter F. </a:t>
            </a:r>
            <a:r>
              <a:rPr lang="nl-NL" sz="2000" b="1" dirty="0" err="1"/>
              <a:t>Drucker</a:t>
            </a:r>
            <a:r>
              <a:rPr lang="nl-NL" sz="2000" dirty="0"/>
              <a:t>  </a:t>
            </a:r>
            <a:br>
              <a:rPr lang="nl-NL" sz="2000" dirty="0"/>
            </a:br>
            <a:r>
              <a:rPr lang="nl-NL" sz="2000" dirty="0"/>
              <a:t>Amerikaans management consultant en auteur (1909-)  </a:t>
            </a:r>
          </a:p>
        </p:txBody>
      </p:sp>
      <p:sp>
        <p:nvSpPr>
          <p:cNvPr id="5" name="Tekstvak 4">
            <a:extLst>
              <a:ext uri="{FF2B5EF4-FFF2-40B4-BE49-F238E27FC236}">
                <a16:creationId xmlns:a16="http://schemas.microsoft.com/office/drawing/2014/main" id="{9EFE72D2-DAC4-4CE8-A2E6-13D169CE1644}"/>
              </a:ext>
            </a:extLst>
          </p:cNvPr>
          <p:cNvSpPr txBox="1"/>
          <p:nvPr/>
        </p:nvSpPr>
        <p:spPr>
          <a:xfrm>
            <a:off x="3564255" y="5135364"/>
            <a:ext cx="6101080" cy="369332"/>
          </a:xfrm>
          <a:prstGeom prst="rect">
            <a:avLst/>
          </a:prstGeom>
          <a:noFill/>
        </p:spPr>
        <p:txBody>
          <a:bodyPr wrap="square">
            <a:spAutoFit/>
          </a:bodyPr>
          <a:lstStyle/>
          <a:p>
            <a:r>
              <a:rPr lang="nl-NL" dirty="0"/>
              <a:t>https://www.youtube.com/watch?v=xSdAaSsdCk0</a:t>
            </a:r>
          </a:p>
        </p:txBody>
      </p:sp>
    </p:spTree>
    <p:extLst>
      <p:ext uri="{BB962C8B-B14F-4D97-AF65-F5344CB8AC3E}">
        <p14:creationId xmlns:p14="http://schemas.microsoft.com/office/powerpoint/2010/main" val="39367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a:ln>
                  <a:noFill/>
                </a:ln>
                <a:solidFill>
                  <a:sysClr val="windowText" lastClr="000000"/>
                </a:solidFill>
                <a:effectLst/>
                <a:uLnTx/>
                <a:uFillTx/>
                <a:latin typeface="Calibri"/>
                <a:ea typeface="+mj-ea"/>
                <a:cs typeface="+mj-cs"/>
              </a:rPr>
              <a:t>Wat is communicatie?</a:t>
            </a:r>
            <a:endParaRPr kumimoji="0" lang="nl-NL"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6" name="Rectangle 3"/>
          <p:cNvSpPr txBox="1">
            <a:spLocks noChangeArrowheads="1"/>
          </p:cNvSpPr>
          <p:nvPr/>
        </p:nvSpPr>
        <p:spPr>
          <a:xfrm>
            <a:off x="1055716" y="1803367"/>
            <a:ext cx="10141527"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1"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Van Dale: uitwisselen van informatie</a:t>
            </a:r>
          </a:p>
          <a:p>
            <a:pPr marR="0" lvl="1"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lang="nl-NL" sz="2400" dirty="0">
                <a:solidFill>
                  <a:sysClr val="windowText" lastClr="000000"/>
                </a:solidFill>
                <a:latin typeface="Calibri"/>
              </a:rPr>
              <a:t>S</a:t>
            </a:r>
            <a:r>
              <a:rPr kumimoji="0" lang="nl-NL" sz="2400" b="0" i="0" u="none" strike="noStrike" kern="1200" cap="none" spc="0" normalizeH="0" baseline="0" noProof="0" dirty="0" err="1">
                <a:ln>
                  <a:noFill/>
                </a:ln>
                <a:solidFill>
                  <a:sysClr val="windowText" lastClr="000000"/>
                </a:solidFill>
                <a:effectLst/>
                <a:uLnTx/>
                <a:uFillTx/>
                <a:latin typeface="Calibri"/>
                <a:ea typeface="+mn-ea"/>
                <a:cs typeface="+mn-cs"/>
              </a:rPr>
              <a:t>ignaaluitwisseling</a:t>
            </a: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 waardoor interactie ontstaat tussen de uitwisselaars</a:t>
            </a:r>
          </a:p>
          <a:p>
            <a:pPr marR="0" lvl="1"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lang="nl-NL" sz="2400" dirty="0">
                <a:solidFill>
                  <a:sysClr val="windowText" lastClr="000000"/>
                </a:solidFill>
                <a:latin typeface="Calibri"/>
              </a:rPr>
              <a:t>D</a:t>
            </a: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e uitwisseling van symbolische informatie, die plaatsvindt tussen mensen die zich bewust zijn van elkaars aanwezigheid, onmiddellijk of gemedieerd. Deze informatie wordt deels bewust, deels onbewust gegeven, ontvangen en geïnterpreteerd. </a:t>
            </a:r>
          </a:p>
          <a:p>
            <a:pPr marR="0" lvl="1"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nl-NL" sz="2400" b="0" i="1" u="none" strike="noStrike" kern="1200" cap="none" spc="0" normalizeH="0" baseline="0" noProof="0" dirty="0">
                <a:ln>
                  <a:noFill/>
                </a:ln>
                <a:solidFill>
                  <a:sysClr val="windowText" lastClr="000000"/>
                </a:solidFill>
                <a:effectLst/>
                <a:uLnTx/>
                <a:uFillTx/>
                <a:latin typeface="Calibri"/>
                <a:ea typeface="+mn-ea"/>
                <a:cs typeface="+mn-cs"/>
              </a:rPr>
              <a:t>“Het gebruik van taal (verbaal) en tekens (non-verbaal) voor het inwinnen, het geven en het uitwisselen van informatie met de bedoeling om het menselijk gedrag te beïnvloeden”(</a:t>
            </a: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 Andre M.Nijssen,1998) </a:t>
            </a:r>
            <a:br>
              <a:rPr kumimoji="0" lang="nl-NL" sz="2000" b="0" i="0" u="none" strike="noStrike" kern="1200" cap="none" spc="0" normalizeH="0" baseline="0" noProof="0" dirty="0">
                <a:ln>
                  <a:noFill/>
                </a:ln>
                <a:solidFill>
                  <a:sysClr val="windowText" lastClr="000000"/>
                </a:solidFill>
                <a:effectLst/>
                <a:uLnTx/>
                <a:uFillTx/>
                <a:latin typeface="Calibri"/>
                <a:ea typeface="+mn-ea"/>
                <a:cs typeface="+mn-cs"/>
              </a:rPr>
            </a:br>
            <a:endParaRPr kumimoji="0" lang="nl-NL"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122" name="Picture 2" descr="Afbeeldingsresultaat voor communicatie"/>
          <p:cNvPicPr>
            <a:picLocks noChangeAspect="1" noChangeArrowheads="1"/>
          </p:cNvPicPr>
          <p:nvPr/>
        </p:nvPicPr>
        <p:blipFill rotWithShape="1">
          <a:blip r:embed="rId2">
            <a:extLst>
              <a:ext uri="{28A0092B-C50C-407E-A947-70E740481C1C}">
                <a14:useLocalDpi xmlns:a14="http://schemas.microsoft.com/office/drawing/2010/main" val="0"/>
              </a:ext>
            </a:extLst>
          </a:blip>
          <a:srcRect l="50132"/>
          <a:stretch/>
        </p:blipFill>
        <p:spPr bwMode="auto">
          <a:xfrm>
            <a:off x="10058400" y="100071"/>
            <a:ext cx="1934095" cy="208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a:ln>
                  <a:noFill/>
                </a:ln>
                <a:solidFill>
                  <a:sysClr val="windowText" lastClr="000000"/>
                </a:solidFill>
                <a:effectLst/>
                <a:uLnTx/>
                <a:uFillTx/>
                <a:latin typeface="Calibri"/>
                <a:ea typeface="+mj-ea"/>
                <a:cs typeface="+mj-cs"/>
              </a:rPr>
              <a:t>Functies van communicatie</a:t>
            </a:r>
            <a:endParaRPr kumimoji="0" lang="nl-NL"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Rectangle 3"/>
          <p:cNvSpPr txBox="1">
            <a:spLocks noChangeArrowheads="1"/>
          </p:cNvSpPr>
          <p:nvPr/>
        </p:nvSpPr>
        <p:spPr>
          <a:xfrm>
            <a:off x="1134632" y="1370335"/>
            <a:ext cx="8142372" cy="4493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1" u="none" strike="noStrike" kern="1200" cap="none" spc="0" normalizeH="0" baseline="0" noProof="0" dirty="0">
                <a:ln>
                  <a:noFill/>
                </a:ln>
                <a:solidFill>
                  <a:sysClr val="windowText" lastClr="000000"/>
                </a:solidFill>
                <a:effectLst/>
                <a:uLnTx/>
                <a:uFillTx/>
                <a:latin typeface="Calibri"/>
                <a:ea typeface="+mn-ea"/>
                <a:cs typeface="+mn-cs"/>
              </a:rPr>
              <a:t>Controle</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 </a:t>
            </a:r>
            <a:r>
              <a:rPr kumimoji="0" lang="nl-NL" sz="20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bv.</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 </a:t>
            </a:r>
            <a:r>
              <a:rPr kumimoji="0" lang="nl-NL" sz="20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in een werkgroep wordt iemand aangesproken omdat hij/zij te weinig of te veel doet</a:t>
            </a:r>
            <a:endParaRPr kumimoji="0" lang="nl-NL" sz="20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1" u="none" strike="noStrike" kern="1200" cap="none" spc="0" normalizeH="0" baseline="0" noProof="0" dirty="0">
                <a:ln>
                  <a:noFill/>
                </a:ln>
                <a:solidFill>
                  <a:sysClr val="windowText" lastClr="000000"/>
                </a:solidFill>
                <a:effectLst/>
                <a:uLnTx/>
                <a:uFillTx/>
                <a:latin typeface="Calibri"/>
                <a:ea typeface="+mn-ea"/>
                <a:cs typeface="+mn-cs"/>
              </a:rPr>
              <a:t>Motivatie</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 </a:t>
            </a:r>
            <a:r>
              <a:rPr kumimoji="0" lang="nl-NL" sz="20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bv. elkaar complimenten geven en daarmee motiveren</a:t>
            </a:r>
            <a:endParaRPr kumimoji="0" lang="nl-NL" sz="28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1" u="none" strike="noStrike" kern="1200" cap="none" spc="0" normalizeH="0" baseline="0" noProof="0" dirty="0">
                <a:ln>
                  <a:noFill/>
                </a:ln>
                <a:solidFill>
                  <a:sysClr val="windowText" lastClr="000000"/>
                </a:solidFill>
                <a:effectLst/>
                <a:uLnTx/>
                <a:uFillTx/>
                <a:latin typeface="Calibri"/>
                <a:ea typeface="+mn-ea"/>
                <a:cs typeface="+mn-cs"/>
              </a:rPr>
              <a:t>Uiting van emoties</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 </a:t>
            </a:r>
            <a:r>
              <a:rPr kumimoji="0" lang="nl-NL" sz="20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bv. binnen een groep uit iemand zijn frustraties of zijn positieve gevoelens</a:t>
            </a:r>
            <a:endParaRPr kumimoji="0" lang="nl-NL" sz="2800" b="0" i="0" u="none" strike="noStrike" kern="1200" cap="none" spc="0" normalizeH="0" baseline="0" noProof="0" dirty="0">
              <a:ln>
                <a:noFill/>
              </a:ln>
              <a:solidFill>
                <a:sysClr val="windowText" lastClr="000000"/>
              </a:solidFill>
              <a:effectLst/>
              <a:uLnTx/>
              <a:uFillTx/>
              <a:latin typeface="Calibri"/>
              <a:ea typeface="+mn-ea"/>
              <a:cs typeface="+mn-cs"/>
            </a:endParaRP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1" u="none" strike="noStrike" kern="1200" cap="none" spc="0" normalizeH="0" baseline="0" noProof="0" dirty="0">
                <a:ln>
                  <a:noFill/>
                </a:ln>
                <a:solidFill>
                  <a:sysClr val="windowText" lastClr="000000"/>
                </a:solidFill>
                <a:effectLst/>
                <a:uLnTx/>
                <a:uFillTx/>
                <a:latin typeface="Calibri"/>
                <a:ea typeface="+mn-ea"/>
                <a:cs typeface="+mn-cs"/>
              </a:rPr>
              <a:t>Informatie</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 </a:t>
            </a:r>
            <a:r>
              <a:rPr kumimoji="0" lang="nl-NL" sz="2000" b="0" i="0" u="none" strike="noStrike" kern="1200" cap="none" spc="0" normalizeH="0" baseline="0" noProof="0" dirty="0">
                <a:ln>
                  <a:noFill/>
                </a:ln>
                <a:solidFill>
                  <a:sysClr val="windowText" lastClr="000000"/>
                </a:solidFill>
                <a:effectLst/>
                <a:uLnTx/>
                <a:uFillTx/>
                <a:latin typeface="Calibri"/>
                <a:ea typeface="+mn-ea"/>
                <a:cs typeface="+mn-cs"/>
                <a:sym typeface="Wingdings" pitchFamily="2" charset="2"/>
              </a:rPr>
              <a:t>bv. informatie uitwisselen om tot een goed verslag voor school te komen</a:t>
            </a:r>
            <a:endParaRPr kumimoji="0" lang="nl-NL"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7" descr="Non_verba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011" y="3874294"/>
            <a:ext cx="313848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4446184" y="1697939"/>
            <a:ext cx="1414640" cy="1258478"/>
          </a:xfrm>
          <a:prstGeom prst="rect">
            <a:avLst/>
          </a:prstGeom>
        </p:spPr>
      </p:pic>
      <p:pic>
        <p:nvPicPr>
          <p:cNvPr id="3" name="Afbeelding 2"/>
          <p:cNvPicPr>
            <a:picLocks noChangeAspect="1"/>
          </p:cNvPicPr>
          <p:nvPr/>
        </p:nvPicPr>
        <p:blipFill rotWithShape="1">
          <a:blip r:embed="rId3"/>
          <a:srcRect t="20385"/>
          <a:stretch/>
        </p:blipFill>
        <p:spPr>
          <a:xfrm>
            <a:off x="3375161" y="2956417"/>
            <a:ext cx="6625862" cy="2326493"/>
          </a:xfrm>
          <a:prstGeom prst="rect">
            <a:avLst/>
          </a:prstGeom>
        </p:spPr>
      </p:pic>
      <p:pic>
        <p:nvPicPr>
          <p:cNvPr id="4" name="Afbeelding 3"/>
          <p:cNvPicPr>
            <a:picLocks noChangeAspect="1"/>
          </p:cNvPicPr>
          <p:nvPr/>
        </p:nvPicPr>
        <p:blipFill>
          <a:blip r:embed="rId4"/>
          <a:stretch>
            <a:fillRect/>
          </a:stretch>
        </p:blipFill>
        <p:spPr>
          <a:xfrm>
            <a:off x="7559521" y="1621142"/>
            <a:ext cx="1368709" cy="1166618"/>
          </a:xfrm>
          <a:prstGeom prst="rect">
            <a:avLst/>
          </a:prstGeom>
        </p:spPr>
      </p:pic>
      <p:sp>
        <p:nvSpPr>
          <p:cNvPr id="5" name="AutoShape 5"/>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a:ln>
                  <a:noFill/>
                </a:ln>
                <a:solidFill>
                  <a:sysClr val="windowText" lastClr="000000"/>
                </a:solidFill>
                <a:effectLst/>
                <a:uLnTx/>
                <a:uFillTx/>
                <a:latin typeface="Calibri"/>
                <a:ea typeface="+mj-ea"/>
                <a:cs typeface="+mj-cs"/>
              </a:rPr>
              <a:t>Communicatieproces</a:t>
            </a:r>
            <a:endParaRPr kumimoji="0" lang="nl-NL"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5950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a:ln>
                  <a:noFill/>
                </a:ln>
                <a:solidFill>
                  <a:sysClr val="windowText" lastClr="000000"/>
                </a:solidFill>
                <a:effectLst/>
                <a:uLnTx/>
                <a:uFillTx/>
                <a:latin typeface="Calibri"/>
                <a:ea typeface="+mj-ea"/>
                <a:cs typeface="+mj-cs"/>
              </a:rPr>
              <a:t>Communicatie</a:t>
            </a:r>
            <a:endParaRPr kumimoji="0" lang="nl-NL"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De communicatie tussen mensen in een persoonlijk gesprek bestaat uit: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Verbale communicatie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Non-verbale communicatie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nl-NL"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Wat weegt het zwaarst?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Volgens wetenschappers bestaat 20% van de boodschap uit verbale communicatie en </a:t>
            </a:r>
            <a:r>
              <a:rPr kumimoji="0" lang="nl-NL" sz="2800" b="1" i="0" u="none" strike="noStrike" kern="1200" cap="none" spc="0" normalizeH="0" baseline="0" noProof="0" dirty="0">
                <a:ln>
                  <a:noFill/>
                </a:ln>
                <a:solidFill>
                  <a:sysClr val="windowText" lastClr="000000"/>
                </a:solidFill>
                <a:effectLst/>
                <a:uLnTx/>
                <a:uFillTx/>
                <a:latin typeface="Calibri"/>
                <a:ea typeface="+mn-ea"/>
                <a:cs typeface="+mn-cs"/>
              </a:rPr>
              <a:t>80% uit non-verbale communicatie.</a:t>
            </a:r>
          </a:p>
        </p:txBody>
      </p:sp>
      <p:pic>
        <p:nvPicPr>
          <p:cNvPr id="4" name="Picture 5" descr="poppetj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87832" y="4812781"/>
            <a:ext cx="18732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27BA6-7F16-4064-92B9-96E029F4B8D4}"/>
              </a:ext>
            </a:extLst>
          </p:cNvPr>
          <p:cNvSpPr>
            <a:spLocks noGrp="1"/>
          </p:cNvSpPr>
          <p:nvPr>
            <p:ph type="title"/>
          </p:nvPr>
        </p:nvSpPr>
        <p:spPr/>
        <p:txBody>
          <a:bodyPr/>
          <a:lstStyle/>
          <a:p>
            <a:r>
              <a:rPr lang="nl-NL" dirty="0"/>
              <a:t>Opdracht </a:t>
            </a:r>
          </a:p>
        </p:txBody>
      </p:sp>
      <p:pic>
        <p:nvPicPr>
          <p:cNvPr id="3" name="Afbeelding 2">
            <a:extLst>
              <a:ext uri="{FF2B5EF4-FFF2-40B4-BE49-F238E27FC236}">
                <a16:creationId xmlns:a16="http://schemas.microsoft.com/office/drawing/2014/main" id="{5BB23987-F1B3-466A-B27C-B9A5DF1DD532}"/>
              </a:ext>
            </a:extLst>
          </p:cNvPr>
          <p:cNvPicPr>
            <a:picLocks noChangeAspect="1"/>
          </p:cNvPicPr>
          <p:nvPr/>
        </p:nvPicPr>
        <p:blipFill rotWithShape="1">
          <a:blip r:embed="rId2"/>
          <a:srcRect t="13125"/>
          <a:stretch/>
        </p:blipFill>
        <p:spPr>
          <a:xfrm>
            <a:off x="838200" y="1447184"/>
            <a:ext cx="6076950" cy="3963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4559520"/>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7DE6F1-65E5-4742-993C-166C160C650C}">
  <ds:schemaRefs>
    <ds:schemaRef ds:uri="http://schemas.microsoft.com/office/2006/documentManagement/types"/>
    <ds:schemaRef ds:uri="http://purl.org/dc/terms/"/>
    <ds:schemaRef ds:uri="47a28104-336f-447d-946e-e305ac2bcd47"/>
    <ds:schemaRef ds:uri="http://www.w3.org/XML/1998/namespace"/>
    <ds:schemaRef ds:uri="http://purl.org/dc/dcmitype/"/>
    <ds:schemaRef ds:uri="34354c1b-6b8c-435b-ad50-990538c19557"/>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E0517EB-918A-4F91-B474-4547F2D83E5C}">
  <ds:schemaRefs>
    <ds:schemaRef ds:uri="http://schemas.microsoft.com/sharepoint/v3/contenttype/forms"/>
  </ds:schemaRefs>
</ds:datastoreItem>
</file>

<file path=customXml/itemProps3.xml><?xml version="1.0" encoding="utf-8"?>
<ds:datastoreItem xmlns:ds="http://schemas.openxmlformats.org/officeDocument/2006/customXml" ds:itemID="{1BE724CF-23D3-43B2-B6C8-20A716823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1708</Words>
  <Application>Microsoft Office PowerPoint</Application>
  <PresentationFormat>Breedbeeld</PresentationFormat>
  <Paragraphs>158</Paragraphs>
  <Slides>31</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31</vt:i4>
      </vt:variant>
    </vt:vector>
  </HeadingPairs>
  <TitlesOfParts>
    <vt:vector size="38" baseType="lpstr">
      <vt:lpstr>Arial</vt:lpstr>
      <vt:lpstr>Calibri</vt:lpstr>
      <vt:lpstr>Calibri Light</vt:lpstr>
      <vt:lpstr>open_sansregular</vt:lpstr>
      <vt:lpstr>Raleway</vt:lpstr>
      <vt:lpstr>Wingdings</vt:lpstr>
      <vt:lpstr>Thema1</vt:lpstr>
      <vt:lpstr>Opstart van week 5! </vt:lpstr>
      <vt:lpstr>Rooster en huishoudelijke mededingen! </vt:lpstr>
      <vt:lpstr>Communicatie</vt:lpstr>
      <vt:lpstr>Communicatie</vt:lpstr>
      <vt:lpstr>PowerPoint-presentatie</vt:lpstr>
      <vt:lpstr>PowerPoint-presentatie</vt:lpstr>
      <vt:lpstr>PowerPoint-presentatie</vt:lpstr>
      <vt:lpstr>PowerPoint-presentatie</vt:lpstr>
      <vt:lpstr>Opdracht </vt:lpstr>
      <vt:lpstr>Extra opdracht </vt:lpstr>
      <vt:lpstr>PowerPoint-presentatie</vt:lpstr>
      <vt:lpstr>PowerPoint-presentatie</vt:lpstr>
      <vt:lpstr>PowerPoint-presentatie</vt:lpstr>
      <vt:lpstr>PowerPoint-presentatie</vt:lpstr>
      <vt:lpstr>Fysieke aspecten van  non-verbale communicatie</vt:lpstr>
      <vt:lpstr>Aangeboren of aangeleerd?</vt:lpstr>
      <vt:lpstr>PowerPoint-presentatie</vt:lpstr>
      <vt:lpstr>PowerPoint-presentatie</vt:lpstr>
      <vt:lpstr>PowerPoint-presentatie</vt:lpstr>
      <vt:lpstr>Tot morgen </vt:lpstr>
      <vt:lpstr>Deel 2: externe communicatie</vt:lpstr>
      <vt:lpstr>Externe communicatie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 rond externe communicatie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Opstart van week 5! </dc:title>
  <dc:creator>Pascalle Cup</dc:creator>
  <cp:lastModifiedBy>Thomas Noordeloos</cp:lastModifiedBy>
  <cp:revision>1</cp:revision>
  <dcterms:created xsi:type="dcterms:W3CDTF">2020-12-06T19:08:58Z</dcterms:created>
  <dcterms:modified xsi:type="dcterms:W3CDTF">2020-12-07T09:47:06Z</dcterms:modified>
</cp:coreProperties>
</file>